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74" r:id="rId2"/>
    <p:sldId id="421" r:id="rId3"/>
    <p:sldId id="473" r:id="rId4"/>
    <p:sldId id="431" r:id="rId5"/>
    <p:sldId id="422" r:id="rId6"/>
    <p:sldId id="463" r:id="rId7"/>
    <p:sldId id="465" r:id="rId8"/>
    <p:sldId id="464" r:id="rId9"/>
    <p:sldId id="466" r:id="rId10"/>
    <p:sldId id="432" r:id="rId11"/>
    <p:sldId id="423" r:id="rId12"/>
    <p:sldId id="428" r:id="rId13"/>
    <p:sldId id="429" r:id="rId14"/>
    <p:sldId id="433" r:id="rId15"/>
    <p:sldId id="434" r:id="rId16"/>
    <p:sldId id="476" r:id="rId17"/>
    <p:sldId id="475" r:id="rId18"/>
    <p:sldId id="436" r:id="rId19"/>
    <p:sldId id="441" r:id="rId20"/>
    <p:sldId id="442" r:id="rId21"/>
    <p:sldId id="460" r:id="rId22"/>
    <p:sldId id="443" r:id="rId23"/>
    <p:sldId id="444" r:id="rId24"/>
    <p:sldId id="425" r:id="rId25"/>
    <p:sldId id="426" r:id="rId26"/>
    <p:sldId id="445" r:id="rId27"/>
    <p:sldId id="461" r:id="rId28"/>
    <p:sldId id="470" r:id="rId29"/>
    <p:sldId id="472" r:id="rId30"/>
    <p:sldId id="467" r:id="rId31"/>
    <p:sldId id="468" r:id="rId32"/>
    <p:sldId id="481" r:id="rId33"/>
    <p:sldId id="477" r:id="rId34"/>
    <p:sldId id="448" r:id="rId35"/>
    <p:sldId id="478" r:id="rId36"/>
    <p:sldId id="480" r:id="rId37"/>
    <p:sldId id="479" r:id="rId38"/>
    <p:sldId id="395" r:id="rId39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  <a:srgbClr val="FF00FF"/>
    <a:srgbClr val="FFFF66"/>
    <a:srgbClr val="006699"/>
    <a:srgbClr val="CCFFCC"/>
    <a:srgbClr val="FFFF99"/>
    <a:srgbClr val="CCFF66"/>
    <a:srgbClr val="FBF8CD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CE2CE-98FD-4792-8739-EF307F5FDAAD}" v="686" dt="2020-08-24T01:01:43.160"/>
    <p1510:client id="{0B479E66-6458-4309-8C5F-E38D8FB90E0A}" v="249" dt="2020-08-21T08:50:20.349"/>
    <p1510:client id="{1127E15F-FF3E-44F1-B251-56BDAAA81DEB}" v="117" dt="2020-08-21T07:31:21.674"/>
    <p1510:client id="{590AC961-44D8-4323-A0C1-F55E8177FD7C}" v="119" dt="2020-08-21T08:17:05.458"/>
    <p1510:client id="{69A85FAE-598B-4116-90CD-58371D4B01F6}" v="239" dt="2020-08-24T08:57:40.887"/>
    <p1510:client id="{71683E16-C602-4C8C-8267-08D31AEE3AF2}" v="524" dt="2020-08-24T09:41:25.352"/>
    <p1510:client id="{91242280-5941-4904-9BDD-7486063D6522}" v="47" dt="2020-08-24T02:45:34.741"/>
    <p1510:client id="{91F59526-D2DA-430B-891C-58BEBC5BEEEE}" v="94" dt="2020-08-21T07:40:19.646"/>
    <p1510:client id="{AEEE2DDD-3CFF-41A4-8A82-229E65BEF6D2}" v="3064" dt="2020-08-24T02:55:30.799"/>
    <p1510:client id="{B4AF8CCA-16AC-4575-B26E-6812D42ACBAD}" v="188" dt="2020-08-24T10:45:22.450"/>
    <p1510:client id="{D072A315-A92D-45E0-B640-F23CD68C5B0A}" v="3718" dt="2020-08-24T08:49:00.193"/>
    <p1510:client id="{E8092553-DDED-4CA8-8669-5A0C81BF5739}" v="31" dt="2020-08-24T03:31:48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422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EF81A517-EADA-4F27-A67F-F044ACE4C5E4}" type="datetimeFigureOut">
              <a:rPr lang="ko-KR" altLang="en-US" smtClean="0"/>
              <a:pPr/>
              <a:t>2020-08-24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BFAF3D01-A0C7-4A85-BE34-E316F64166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642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3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/>
          <a:lstStyle>
            <a:lvl1pPr algn="r">
              <a:defRPr sz="1200"/>
            </a:lvl1pPr>
          </a:lstStyle>
          <a:p>
            <a:fld id="{9490C96C-1790-449A-AF67-6C02CC8F1B6D}" type="datetimeFigureOut">
              <a:rPr lang="ko-KR" altLang="en-US" smtClean="0"/>
              <a:pPr/>
              <a:t>2020-08-24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887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1" tIns="45770" rIns="91541" bIns="4577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2"/>
          </a:xfrm>
          <a:prstGeom prst="rect">
            <a:avLst/>
          </a:prstGeom>
        </p:spPr>
        <p:txBody>
          <a:bodyPr vert="horz" lIns="91541" tIns="45770" rIns="91541" bIns="4577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51"/>
            <a:ext cx="2949786" cy="496967"/>
          </a:xfrm>
          <a:prstGeom prst="rect">
            <a:avLst/>
          </a:prstGeom>
        </p:spPr>
        <p:txBody>
          <a:bodyPr vert="horz" lIns="91541" tIns="45770" rIns="91541" bIns="45770" rtlCol="0" anchor="b"/>
          <a:lstStyle>
            <a:lvl1pPr algn="r">
              <a:defRPr sz="1200"/>
            </a:lvl1pPr>
          </a:lstStyle>
          <a:p>
            <a:fld id="{6615B0B7-8541-43FB-8EEA-75D470786F0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115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EAF60-3C08-4B04-B832-96778FEDBC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3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ko-KR" b="1"/>
              <a:t>AEB -&gt; User차량이 물체를 감지하고 충돌 방지를 위해 멈춤</a:t>
            </a:r>
            <a:endParaRPr lang="en-US" altLang="ko-KR"/>
          </a:p>
          <a:p>
            <a:pPr>
              <a:spcBef>
                <a:spcPct val="20000"/>
              </a:spcBef>
            </a:pPr>
            <a:r>
              <a:rPr lang="ko-KR" b="1"/>
              <a:t>우리프로젝트 -&gt; 물체를 직접 감지하기전에 미리 예측하고 속도를 줄임 (사고를 미연에 방지) </a:t>
            </a:r>
            <a:endParaRPr lang="en-US" altLang="ko-KR"/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2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>
                <a:ea typeface="맑은 고딕"/>
              </a:rPr>
              <a:t>시스루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시스템은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전방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차량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역시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같은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시스템에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포함되어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있어야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하고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이미지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전체를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전송하는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만큼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빠른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통신속도를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필요로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하여</a:t>
            </a:r>
            <a:r>
              <a:rPr lang="en-US" altLang="ko-KR" b="1">
                <a:ea typeface="맑은 고딕"/>
              </a:rPr>
              <a:t> 5G</a:t>
            </a:r>
            <a:r>
              <a:rPr lang="ko-KR" altLang="en-US" b="1">
                <a:ea typeface="맑은 고딕"/>
              </a:rPr>
              <a:t>연결을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요구한다</a:t>
            </a:r>
            <a:r>
              <a:rPr lang="en-US" altLang="ko-KR" b="1">
                <a:ea typeface="맑은 고딕"/>
              </a:rPr>
              <a:t>. </a:t>
            </a:r>
            <a:r>
              <a:rPr lang="ko-KR" altLang="en-US" b="1">
                <a:ea typeface="맑은 고딕"/>
              </a:rPr>
              <a:t>하지만</a:t>
            </a:r>
            <a:r>
              <a:rPr lang="en-US" altLang="ko-KR" b="1">
                <a:ea typeface="맑은 고딕"/>
              </a:rPr>
              <a:t> </a:t>
            </a:r>
            <a:r>
              <a:rPr lang="en-US" altLang="ko" b="1">
                <a:ea typeface="맑은 고딕"/>
              </a:rPr>
              <a:t>$(</a:t>
            </a:r>
            <a:r>
              <a:rPr lang="ko" altLang="en-US" b="1">
                <a:ea typeface="맑은 고딕"/>
              </a:rPr>
              <a:t>프로젝트 이름 여기다 쓰기</a:t>
            </a:r>
            <a:r>
              <a:rPr lang="en-US" altLang="ko" b="1">
                <a:ea typeface="맑은 고딕"/>
              </a:rPr>
              <a:t>)</a:t>
            </a:r>
            <a:r>
              <a:rPr lang="ko-KR" altLang="en-US" b="1">
                <a:ea typeface="맑은 고딕"/>
              </a:rPr>
              <a:t>는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기존의</a:t>
            </a:r>
            <a:r>
              <a:rPr lang="en-US" altLang="ko-KR" b="1">
                <a:ea typeface="맑은 고딕"/>
              </a:rPr>
              <a:t> CCTV </a:t>
            </a:r>
            <a:r>
              <a:rPr lang="ko-KR" altLang="en-US" b="1">
                <a:ea typeface="맑은 고딕"/>
              </a:rPr>
              <a:t>네트워크에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서버만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추가하면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모든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사용자가</a:t>
            </a:r>
            <a:r>
              <a:rPr lang="en-US" altLang="ko-KR" b="1">
                <a:ea typeface="맑은 고딕"/>
              </a:rPr>
              <a:t> Object </a:t>
            </a:r>
            <a:r>
              <a:rPr lang="ko-KR" altLang="en-US" b="1">
                <a:ea typeface="맑은 고딕"/>
              </a:rPr>
              <a:t>정보를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받아볼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수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있다</a:t>
            </a:r>
            <a:r>
              <a:rPr lang="en-US" altLang="ko-KR" b="1">
                <a:ea typeface="맑은 고딕"/>
              </a:rPr>
              <a:t>. </a:t>
            </a:r>
            <a:r>
              <a:rPr lang="ko-KR" altLang="en-US" b="1">
                <a:ea typeface="맑은 고딕"/>
              </a:rPr>
              <a:t>또한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서버로부터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받은</a:t>
            </a:r>
            <a:r>
              <a:rPr lang="en-US" altLang="ko-KR" b="1">
                <a:ea typeface="맑은 고딕"/>
              </a:rPr>
              <a:t> Object </a:t>
            </a:r>
            <a:r>
              <a:rPr lang="ko-KR" altLang="en-US" b="1">
                <a:ea typeface="맑은 고딕"/>
              </a:rPr>
              <a:t>정보를</a:t>
            </a:r>
            <a:r>
              <a:rPr lang="en-US" altLang="ko-KR" b="1">
                <a:ea typeface="맑은 고딕"/>
              </a:rPr>
              <a:t> Tracking</a:t>
            </a:r>
            <a:r>
              <a:rPr lang="ko-KR" altLang="en-US" b="1">
                <a:ea typeface="맑은 고딕"/>
              </a:rPr>
              <a:t>하여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계산한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충돌확률을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이용해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경고음</a:t>
            </a:r>
            <a:r>
              <a:rPr lang="en-US" altLang="ko-KR" b="1">
                <a:ea typeface="맑은 고딕"/>
              </a:rPr>
              <a:t>, </a:t>
            </a:r>
            <a:r>
              <a:rPr lang="ko-KR" altLang="en-US" b="1">
                <a:ea typeface="맑은 고딕"/>
              </a:rPr>
              <a:t>자동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감속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등으로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사고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방지에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기여할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수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있다</a:t>
            </a:r>
            <a:r>
              <a:rPr lang="en-US" altLang="ko-KR" b="1">
                <a:ea typeface="맑은 고딕"/>
              </a:rPr>
              <a:t>.</a:t>
            </a:r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5B0B7-8541-43FB-8EEA-75D470786F0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4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890769-6512-419C-B9C0-05B04502A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D39B833-EA35-49E1-83D2-A9DD44C66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CDC6AECC-8C9C-4931-B4DE-8D708F78781A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4651485C-7142-42AE-A8D8-BD4B8403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4C5F3AC5-522E-42DB-B337-F76538A6860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031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xmlns="" id="{9BC96891-D1A9-42A5-924C-7CA4B66F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xmlns="" id="{D7C25970-E631-46C4-8D34-F0CB53537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5B85C978-28B3-4F02-8AF3-6A84A169A7A8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슬라이드 번호 개체 틀 5">
            <a:extLst>
              <a:ext uri="{FF2B5EF4-FFF2-40B4-BE49-F238E27FC236}">
                <a16:creationId xmlns:a16="http://schemas.microsoft.com/office/drawing/2014/main" xmlns="" id="{47976A7C-CB4C-4272-96D0-0EC5A7629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  <p:sp>
        <p:nvSpPr>
          <p:cNvPr id="34" name="내용 개체 틀 2">
            <a:extLst>
              <a:ext uri="{FF2B5EF4-FFF2-40B4-BE49-F238E27FC236}">
                <a16:creationId xmlns:a16="http://schemas.microsoft.com/office/drawing/2014/main" xmlns="" id="{F42FE745-5A84-4B52-8996-9FC5AAF4F4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012510"/>
            <a:ext cx="7886700" cy="548036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4726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9120F0EB-4A40-4980-B694-CD95F67E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52F75CCF-8797-4FD3-A7F9-D72F6439A7A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117A6708-C06B-401B-891C-699987EAB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457200" y="1140281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스타일을 </a:t>
            </a:r>
            <a:r>
              <a:rPr lang="ko-KR" altLang="en-US" err="1"/>
              <a:t>편집합니다텍스트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784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15996" y="1140281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2784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E113A595-9484-4777-8814-C143DDED5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xmlns="" id="{A4365671-E5D8-4D00-AB9F-F62739153A1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xmlns="" id="{234A96CC-2E29-4A51-996F-03D311A6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6049" y="1052736"/>
            <a:ext cx="5111750" cy="54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199" y="1052736"/>
            <a:ext cx="3008313" cy="5400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8B3ABD5-6E11-4E97-A07B-9ACCF5F04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1330471F-9D3E-49DC-95AD-052B26AE3CF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62DEBF0F-BAF6-4540-AD82-F805479C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23528" y="980728"/>
            <a:ext cx="8496944" cy="5544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9C071D01-B8DC-4C5A-BF70-E1809DD92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5290115" cy="53392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DFDA4315-FD5E-49E0-A4BA-8F4BE5EFA2E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17989" y="574581"/>
            <a:ext cx="5290115" cy="397269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rgbClr val="0000C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xmlns="" id="{E788725A-90AD-4370-A6AE-E6B4049F6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>
            <a:lvl1pPr algn="ctr">
              <a:defRPr sz="1000" b="1" i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defRPr>
            </a:lvl1pPr>
          </a:lstStyle>
          <a:p>
            <a:pPr algn="r"/>
            <a:fld id="{A8EA3EFF-6FCA-43AB-8E80-ACAF71A0E02C}" type="slidenum">
              <a:rPr lang="ko-KR" altLang="en-US" smtClean="0"/>
              <a:pPr algn="r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229600" cy="580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721CB08-7E48-426E-806C-0734F2C2BCAA}"/>
              </a:ext>
            </a:extLst>
          </p:cNvPr>
          <p:cNvCxnSpPr/>
          <p:nvPr userDrawn="1"/>
        </p:nvCxnSpPr>
        <p:spPr>
          <a:xfrm>
            <a:off x="0" y="548680"/>
            <a:ext cx="9144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519953DF-5B48-4B3F-A530-715805C556D3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26141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4000" b="1" cap="all"/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all" spc="0" normalizeH="0" baseline="0" noProof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740213C-1B3E-4552-BD1C-C99C76D73D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304" y="170577"/>
            <a:ext cx="1683728" cy="2950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2" r:id="rId3"/>
    <p:sldLayoutId id="2147483653" r:id="rId4"/>
    <p:sldLayoutId id="2147483656" r:id="rId5"/>
    <p:sldLayoutId id="2147483657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youtu.be/2zvS87d1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70ADFD-32B4-48C4-9957-E0958B81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endParaRPr lang="ko-KR" altLang="en-US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CDE7BFB-E2FE-418B-8E3E-E5BB7AA6B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EF1FAB5-A85D-437B-98D7-48E536C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397A416-AA55-4A3A-B6EF-A06D256FF9EC}"/>
              </a:ext>
            </a:extLst>
          </p:cNvPr>
          <p:cNvSpPr/>
          <p:nvPr/>
        </p:nvSpPr>
        <p:spPr>
          <a:xfrm>
            <a:off x="-186487" y="-86225"/>
            <a:ext cx="9464839" cy="705852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실내, 사람, 난로, 오븐이(가) 표시된 사진&#10;&#10;자동 생성된 설명">
            <a:extLst>
              <a:ext uri="{FF2B5EF4-FFF2-40B4-BE49-F238E27FC236}">
                <a16:creationId xmlns:a16="http://schemas.microsoft.com/office/drawing/2014/main" xmlns="" id="{D77E19FF-FB2E-4819-8179-927F0C04F8F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-186487" y="-86226"/>
            <a:ext cx="9459653" cy="49858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44F502-7F87-41AE-8112-DF8163E982B3}"/>
              </a:ext>
            </a:extLst>
          </p:cNvPr>
          <p:cNvSpPr txBox="1"/>
          <p:nvPr/>
        </p:nvSpPr>
        <p:spPr>
          <a:xfrm>
            <a:off x="1700163" y="5347335"/>
            <a:ext cx="797693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5000" b="1" dirty="0">
                <a:solidFill>
                  <a:schemeClr val="bg1"/>
                </a:solidFill>
                <a:ea typeface="맑은 고딕"/>
              </a:rPr>
              <a:t>Project </a:t>
            </a:r>
            <a:r>
              <a:rPr lang="en-US" altLang="en-US" sz="5000" b="1" dirty="0" err="1">
                <a:solidFill>
                  <a:schemeClr val="bg1"/>
                </a:solidFill>
                <a:ea typeface="+mn-lt"/>
                <a:cs typeface="+mn-lt"/>
              </a:rPr>
              <a:t>H</a:t>
            </a:r>
            <a:r>
              <a:rPr lang="en-US" altLang="ko-KR" sz="5000" b="1" dirty="0" err="1">
                <a:solidFill>
                  <a:schemeClr val="bg1"/>
                </a:solidFill>
                <a:ea typeface="+mn-lt"/>
                <a:cs typeface="+mn-lt"/>
              </a:rPr>
              <a:t>eimdallr</a:t>
            </a:r>
            <a:endParaRPr lang="ko-KR" altLang="en-US" sz="5000" b="1" dirty="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466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sz="5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+mn-lt"/>
                <a:cs typeface="+mn-lt"/>
              </a:rPr>
              <a:t>기술 및 시장 현황</a:t>
            </a: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470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+mj-lt"/>
                <a:cs typeface="+mj-lt"/>
              </a:rPr>
              <a:t>기술 </a:t>
            </a:r>
            <a:r>
              <a:rPr lang="ko-KR">
                <a:ea typeface="+mj-lt"/>
                <a:cs typeface="+mj-lt"/>
              </a:rPr>
              <a:t>및 </a:t>
            </a:r>
            <a:r>
              <a:rPr lang="ko-KR" altLang="en-US">
                <a:ea typeface="+mj-lt"/>
                <a:cs typeface="+mj-lt"/>
              </a:rPr>
              <a:t>시장 현황</a:t>
            </a:r>
            <a:endParaRPr lang="ko-KR" altLang="en-US" b="0">
              <a:ea typeface="+mj-lt"/>
              <a:cs typeface="+mj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" altLang="en-US">
                <a:ea typeface="+mn-lt"/>
                <a:cs typeface="+mn-lt"/>
              </a:rPr>
              <a:t>골목길 보행자 및 사고유발 요소 검출 </a:t>
            </a:r>
            <a:r>
              <a:rPr lang="en-US" altLang="ko">
                <a:ea typeface="+mn-lt"/>
                <a:cs typeface="+mn-lt"/>
              </a:rPr>
              <a:t>/</a:t>
            </a:r>
            <a:r>
              <a:rPr lang="ko" altLang="en-US">
                <a:ea typeface="+mn-lt"/>
                <a:cs typeface="+mn-lt"/>
              </a:rPr>
              <a:t> 사고 방지기술</a:t>
            </a:r>
            <a:endParaRPr lang="ko-KR" altLang="en-US" b="0">
              <a:ea typeface="+mn-lt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10</a:t>
            </a:fld>
            <a:endParaRPr lang="ko-KR" altLang="en-US"/>
          </a:p>
        </p:txBody>
      </p:sp>
      <p:pic>
        <p:nvPicPr>
          <p:cNvPr id="6" name="그림 6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xmlns="" id="{FBBCF810-2D4B-4399-A747-01B569A9B9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226077" y="1047802"/>
            <a:ext cx="4842572" cy="5447462"/>
          </a:xfrm>
        </p:spPr>
      </p:pic>
    </p:spTree>
    <p:extLst>
      <p:ext uri="{BB962C8B-B14F-4D97-AF65-F5344CB8AC3E}">
        <p14:creationId xmlns:p14="http://schemas.microsoft.com/office/powerpoint/2010/main" val="224554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+mj-lt"/>
                <a:cs typeface="+mj-lt"/>
              </a:rPr>
              <a:t>기술 </a:t>
            </a:r>
            <a:r>
              <a:rPr lang="ko-KR">
                <a:ea typeface="+mj-lt"/>
                <a:cs typeface="+mj-lt"/>
              </a:rPr>
              <a:t>및 </a:t>
            </a:r>
            <a:r>
              <a:rPr lang="ko-KR" altLang="en-US">
                <a:ea typeface="+mj-lt"/>
                <a:cs typeface="+mj-lt"/>
              </a:rPr>
              <a:t>시장 현황</a:t>
            </a:r>
            <a:endParaRPr lang="ko-KR" altLang="en-US" b="0">
              <a:ea typeface="+mj-lt"/>
              <a:cs typeface="+mj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</a:rPr>
              <a:t>유사기술</a:t>
            </a:r>
            <a:r>
              <a:rPr lang="en-US" altLang="ko-KR">
                <a:ea typeface="+mn-lt"/>
                <a:cs typeface="+mn-lt"/>
              </a:rPr>
              <a:t>(시스루 시스템)</a:t>
            </a:r>
            <a:endParaRPr lang="ko-KR" b="0">
              <a:ea typeface="+mn-lt"/>
              <a:cs typeface="+mn-lt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11</a:t>
            </a:fld>
            <a:endParaRPr lang="ko-KR" altLang="en-US"/>
          </a:p>
        </p:txBody>
      </p:sp>
      <p:pic>
        <p:nvPicPr>
          <p:cNvPr id="6" name="그림 6" descr="실외, 자동차, 거울, 앉아있는이(가) 표시된 사진&#10;&#10;자동 생성된 설명">
            <a:extLst>
              <a:ext uri="{FF2B5EF4-FFF2-40B4-BE49-F238E27FC236}">
                <a16:creationId xmlns:a16="http://schemas.microsoft.com/office/drawing/2014/main" xmlns="" id="{F1CFEF13-49A3-4C30-B54C-FC63616D9E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45492" y="1185444"/>
            <a:ext cx="8689730" cy="4908409"/>
          </a:xfrm>
        </p:spPr>
      </p:pic>
    </p:spTree>
    <p:extLst>
      <p:ext uri="{BB962C8B-B14F-4D97-AF65-F5344CB8AC3E}">
        <p14:creationId xmlns:p14="http://schemas.microsoft.com/office/powerpoint/2010/main" val="2195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err="1">
                <a:ea typeface="+mn-lt"/>
                <a:cs typeface="+mn-lt"/>
              </a:rPr>
              <a:t>Object</a:t>
            </a:r>
            <a:r>
              <a:rPr lang="ko-KR">
                <a:ea typeface="+mn-lt"/>
                <a:cs typeface="+mn-lt"/>
              </a:rPr>
              <a:t> </a:t>
            </a:r>
            <a:r>
              <a:rPr lang="ko-KR" err="1">
                <a:ea typeface="+mn-lt"/>
                <a:cs typeface="+mn-lt"/>
              </a:rPr>
              <a:t>Detecting</a:t>
            </a:r>
            <a:endParaRPr lang="ko-KR" err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12</a:t>
            </a:fld>
            <a:endParaRPr lang="ko-KR" altLang="en-US"/>
          </a:p>
        </p:txBody>
      </p:sp>
      <p:pic>
        <p:nvPicPr>
          <p:cNvPr id="7" name="그림 7" descr="도로, 건물, 실외, 거리이(가) 표시된 사진&#10;&#10;자동 생성된 설명">
            <a:extLst>
              <a:ext uri="{FF2B5EF4-FFF2-40B4-BE49-F238E27FC236}">
                <a16:creationId xmlns:a16="http://schemas.microsoft.com/office/drawing/2014/main" xmlns="" id="{83923BE1-7D09-4521-A3A3-8FD8CC29A9E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960560" y="1614801"/>
            <a:ext cx="7423847" cy="3999452"/>
          </a:xfrm>
        </p:spPr>
      </p:pic>
    </p:spTree>
    <p:extLst>
      <p:ext uri="{BB962C8B-B14F-4D97-AF65-F5344CB8AC3E}">
        <p14:creationId xmlns:p14="http://schemas.microsoft.com/office/powerpoint/2010/main" val="13365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DA042632-1FA8-47BC-9367-D0DF9040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452" y="3074837"/>
            <a:ext cx="4838700" cy="34254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">
                <a:ea typeface="+mn-lt"/>
                <a:cs typeface="+mn-lt"/>
              </a:rPr>
              <a:t>Object</a:t>
            </a:r>
            <a:r>
              <a:rPr lang="ko">
                <a:ea typeface="+mn-lt"/>
                <a:cs typeface="+mn-lt"/>
              </a:rPr>
              <a:t> </a:t>
            </a:r>
            <a:r>
              <a:rPr lang="en-US" altLang="ko">
                <a:ea typeface="+mn-lt"/>
                <a:cs typeface="+mn-lt"/>
              </a:rPr>
              <a:t>Tracking</a:t>
            </a:r>
            <a:r>
              <a:rPr lang="ko">
                <a:ea typeface="+mn-lt"/>
                <a:cs typeface="+mn-lt"/>
              </a:rPr>
              <a:t> </a:t>
            </a:r>
            <a:r>
              <a:rPr lang="en-US" altLang="ko">
                <a:ea typeface="+mn-lt"/>
                <a:cs typeface="+mn-lt"/>
              </a:rPr>
              <a:t>+</a:t>
            </a:r>
            <a:r>
              <a:rPr lang="ko">
                <a:ea typeface="+mn-lt"/>
                <a:cs typeface="+mn-lt"/>
              </a:rPr>
              <a:t> </a:t>
            </a:r>
            <a:r>
              <a:rPr lang="en-US" altLang="ko" err="1">
                <a:ea typeface="+mn-lt"/>
                <a:cs typeface="+mn-lt"/>
              </a:rPr>
              <a:t>Prediction</a:t>
            </a:r>
            <a:endParaRPr lang="ko" altLang="en-US" err="1">
              <a:ea typeface="+mn-lt"/>
              <a:cs typeface="+mn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13</a:t>
            </a:fld>
            <a:endParaRPr lang="ko-KR" altLang="en-US"/>
          </a:p>
        </p:txBody>
      </p:sp>
      <p:pic>
        <p:nvPicPr>
          <p:cNvPr id="9" name="그림 10" descr="실내, 아이, 건물, 자주색이(가) 표시된 사진&#10;&#10;자동 생성된 설명">
            <a:extLst>
              <a:ext uri="{FF2B5EF4-FFF2-40B4-BE49-F238E27FC236}">
                <a16:creationId xmlns:a16="http://schemas.microsoft.com/office/drawing/2014/main" xmlns="" id="{B5FCBE5D-99CD-42FD-983E-0B2C63446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85" y="1058144"/>
            <a:ext cx="5370094" cy="29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" altLang="en-US">
                <a:ea typeface="+mn-lt"/>
                <a:cs typeface="+mn-lt"/>
              </a:rPr>
              <a:t>단안 카메라를 이용하여 검출한 객체의 </a:t>
            </a:r>
            <a:r>
              <a:rPr lang="ko-KR" altLang="en-US">
                <a:ea typeface="+mn-lt"/>
                <a:cs typeface="+mn-lt"/>
              </a:rPr>
              <a:t>거리 및 좌표 측정</a:t>
            </a:r>
            <a:endParaRPr lang="ko-KR" altLang="en-US" b="0">
              <a:ea typeface="+mn-lt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61758"/>
            <a:ext cx="7986712" cy="528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8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" altLang="en-US">
                <a:ea typeface="+mn-lt"/>
                <a:cs typeface="+mn-lt"/>
              </a:rPr>
              <a:t>단안 카메라를 이용하여 검출한 객체의 </a:t>
            </a:r>
            <a:r>
              <a:rPr lang="ko-KR" altLang="en-US">
                <a:ea typeface="+mn-lt"/>
                <a:cs typeface="+mn-lt"/>
              </a:rPr>
              <a:t>거리 및 좌표 측정</a:t>
            </a:r>
            <a:endParaRPr lang="ko-KR" altLang="en-US" b="0">
              <a:ea typeface="+mn-lt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CD46B4-A4B4-41A9-ADA4-6F2A972C43F4}"/>
              </a:ext>
            </a:extLst>
          </p:cNvPr>
          <p:cNvSpPr txBox="1"/>
          <p:nvPr/>
        </p:nvSpPr>
        <p:spPr>
          <a:xfrm>
            <a:off x="2573337" y="6208713"/>
            <a:ext cx="5727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>
                <a:solidFill>
                  <a:schemeClr val="accent1"/>
                </a:solidFill>
                <a:ea typeface="+mn-lt"/>
                <a:cs typeface="+mn-lt"/>
              </a:rPr>
              <a:t>참고 영상 </a:t>
            </a:r>
            <a:r>
              <a:rPr lang="en-US" altLang="ko-KR" sz="1400" b="1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ko-KR" altLang="en-US" sz="14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en-US" altLang="ko-KR" sz="1400" b="1">
                <a:solidFill>
                  <a:schemeClr val="accent1"/>
                </a:solidFill>
                <a:ea typeface="+mn-lt"/>
                <a:cs typeface="+mn-lt"/>
                <a:hlinkClick r:id="rId2"/>
              </a:rPr>
              <a:t>https</a:t>
            </a:r>
            <a:r>
              <a:rPr lang="ko-KR" sz="1400" b="1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://youtu.be/2zvS87d1png</a:t>
            </a:r>
            <a:endParaRPr lang="ko-KR" sz="1400" b="1">
              <a:solidFill>
                <a:schemeClr val="accent1"/>
              </a:solidFill>
              <a:ea typeface="맑은 고딕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42" y="973966"/>
            <a:ext cx="4730157" cy="523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74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" altLang="en-US">
                <a:ea typeface="+mn-lt"/>
                <a:cs typeface="+mn-lt"/>
              </a:rPr>
              <a:t>단안 카메라를 이용하여 검출한 객체의 </a:t>
            </a:r>
            <a:r>
              <a:rPr lang="ko-KR" altLang="en-US">
                <a:ea typeface="+mn-lt"/>
                <a:cs typeface="+mn-lt"/>
              </a:rPr>
              <a:t>거리 및 좌표 측정</a:t>
            </a:r>
            <a:endParaRPr lang="ko-KR" altLang="en-US" b="0">
              <a:ea typeface="+mn-lt"/>
              <a:cs typeface="+mn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896938"/>
            <a:ext cx="8383843" cy="39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49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latin typeface="Malgun Gothic"/>
                <a:ea typeface="Malgun Gothic"/>
                <a:cs typeface="+mj-lt"/>
              </a:rPr>
              <a:t>기술 및 시장 현황</a:t>
            </a:r>
            <a:endParaRPr lang="ko-KR" b="0">
              <a:ea typeface="+mj-lt"/>
              <a:cs typeface="+mj-lt"/>
            </a:endParaRPr>
          </a:p>
          <a:p>
            <a:endParaRPr lang="ko-KR" b="0">
              <a:ea typeface="+mj-lt"/>
              <a:cs typeface="+mj-lt"/>
            </a:endParaRPr>
          </a:p>
          <a:p>
            <a:endParaRPr lang="ko-KR">
              <a:latin typeface="Malgun Gothic"/>
              <a:ea typeface="Malgun Gothic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ea typeface="+mn-lt"/>
                <a:cs typeface="+mn-lt"/>
              </a:rPr>
              <a:t>종로구 CCTV 현황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17</a:t>
            </a:fld>
            <a:endParaRPr lang="ko-KR" altLang="en-US"/>
          </a:p>
        </p:txBody>
      </p:sp>
      <p:pic>
        <p:nvPicPr>
          <p:cNvPr id="5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5AF983E-9833-474F-8C66-350A7C02A74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29607" y="1253688"/>
            <a:ext cx="8472225" cy="5085931"/>
          </a:xfrm>
        </p:spPr>
      </p:pic>
    </p:spTree>
    <p:extLst>
      <p:ext uri="{BB962C8B-B14F-4D97-AF65-F5344CB8AC3E}">
        <p14:creationId xmlns:p14="http://schemas.microsoft.com/office/powerpoint/2010/main" val="22948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18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-494297" y="1453668"/>
            <a:ext cx="10222830" cy="5480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+mn-lt"/>
                <a:cs typeface="+mn-lt"/>
              </a:rPr>
              <a:t>하드웨어/소프트웨어 구성도</a:t>
            </a:r>
            <a:endParaRPr lang="ko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852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667034" y="2623505"/>
            <a:ext cx="6485192" cy="2246769"/>
            <a:chOff x="3108960" y="2173188"/>
            <a:chExt cx="7582946" cy="2246769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3108960" y="4366738"/>
              <a:ext cx="75829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17"/>
            <p:cNvSpPr txBox="1"/>
            <p:nvPr/>
          </p:nvSpPr>
          <p:spPr>
            <a:xfrm>
              <a:off x="3711968" y="2173188"/>
              <a:ext cx="6680580" cy="22467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404040"/>
                </a:solidFill>
                <a:ea typeface="나눔바른고딕"/>
                <a:cs typeface="Arial"/>
              </a:endParaRPr>
            </a:p>
            <a:p>
              <a:pPr algn="ctr"/>
              <a:endParaRPr lang="ko-KR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404040"/>
                </a:solidFill>
                <a:latin typeface="맑은 고딕"/>
                <a:ea typeface="나눔바른고딕"/>
                <a:cs typeface="Arial"/>
              </a:endParaRPr>
            </a:p>
            <a:p>
              <a:pPr algn="ctr"/>
              <a:endParaRPr lang="ko-KR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404040"/>
                </a:solidFill>
                <a:latin typeface="맑은 고딕"/>
                <a:ea typeface="나눔바른고딕"/>
                <a:cs typeface="Arial"/>
              </a:endParaRPr>
            </a:p>
            <a:p>
              <a:pPr algn="ctr"/>
              <a:endParaRPr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404040"/>
                </a:solidFill>
                <a:latin typeface="맑은 고딕"/>
                <a:ea typeface="나눔바른고딕"/>
                <a:cs typeface="Arial"/>
              </a:endParaRPr>
            </a:p>
            <a:p>
              <a:pPr algn="r"/>
              <a:r>
                <a:rPr lang="ko-KR" altLang="en-US" sz="2000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04040"/>
                  </a:solidFill>
                  <a:latin typeface="Malgun Gothic"/>
                  <a:ea typeface="Malgun Gothic"/>
                  <a:cs typeface="Arial"/>
                </a:rPr>
                <a:t>사고 예방</a:t>
              </a:r>
              <a:r>
                <a:rPr lang="ko-KR" sz="2000" b="1" dirty="0" smtClean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04040"/>
                  </a:solidFill>
                  <a:latin typeface="Malgun Gothic"/>
                  <a:ea typeface="Malgun Gothic"/>
                  <a:cs typeface="Arial"/>
                </a:rPr>
                <a:t>을 </a:t>
              </a:r>
              <a:r>
                <a:rPr lang="ko-KR" sz="2000" b="1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rgbClr val="404040"/>
                  </a:solidFill>
                  <a:latin typeface="Malgun Gothic"/>
                  <a:ea typeface="Malgun Gothic"/>
                  <a:cs typeface="Arial"/>
                </a:rPr>
                <a:t>위한 사각지대 이동 물체 추적 및 경로 예측 기술 개발</a:t>
              </a:r>
              <a:endParaRPr lang="ko-KR" sz="2000" dirty="0">
                <a:ea typeface="맑은 고딕"/>
              </a:endParaRPr>
            </a:p>
            <a:p>
              <a:pPr algn="ctr"/>
              <a:endParaRPr lang="ko-KR" altLang="en-US" sz="2000" b="1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404040"/>
                </a:solidFill>
                <a:ea typeface="나눔바른고딕"/>
                <a:cs typeface="Arial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 rot="1800000">
            <a:off x="1568612" y="1722938"/>
            <a:ext cx="1548822" cy="208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1358">
              <a:lnSpc>
                <a:spcPct val="110000"/>
              </a:lnSpc>
            </a:pPr>
            <a:r>
              <a:rPr lang="ko-KR" altLang="en-US" sz="684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무선전력분야의 </a:t>
            </a:r>
            <a:r>
              <a:rPr lang="en-US" altLang="ko-KR" sz="684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GLOBAL LEADER</a:t>
            </a:r>
          </a:p>
        </p:txBody>
      </p:sp>
      <p:sp>
        <p:nvSpPr>
          <p:cNvPr id="20" name="직사각형 19"/>
          <p:cNvSpPr/>
          <p:nvPr/>
        </p:nvSpPr>
        <p:spPr>
          <a:xfrm rot="5400000">
            <a:off x="4551988" y="2069552"/>
            <a:ext cx="40025" cy="9144160"/>
          </a:xfrm>
          <a:prstGeom prst="rect">
            <a:avLst/>
          </a:prstGeom>
          <a:solidFill>
            <a:srgbClr val="00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E10E5B3-B46B-4D07-AD1A-B115D6AF1141}"/>
              </a:ext>
            </a:extLst>
          </p:cNvPr>
          <p:cNvSpPr txBox="1"/>
          <p:nvPr/>
        </p:nvSpPr>
        <p:spPr>
          <a:xfrm>
            <a:off x="6021659" y="4657648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endParaRPr lang="ko-KR" altLang="en-US" b="1" dirty="0">
              <a:solidFill>
                <a:srgbClr val="404040"/>
              </a:solidFill>
              <a:latin typeface="Malgun Gothic"/>
              <a:ea typeface="Malgun Gothic"/>
            </a:endParaRPr>
          </a:p>
          <a:p>
            <a:pPr algn="r"/>
            <a:r>
              <a:rPr lang="ko-KR" altLang="en-US" b="1" dirty="0">
                <a:solidFill>
                  <a:srgbClr val="404040"/>
                </a:solidFill>
                <a:latin typeface="Malgun Gothic"/>
                <a:ea typeface="Malgun Gothic"/>
              </a:rPr>
              <a:t>백장현</a:t>
            </a:r>
            <a:br>
              <a:rPr lang="ko-KR" altLang="en-US" b="1" dirty="0">
                <a:solidFill>
                  <a:srgbClr val="404040"/>
                </a:solidFill>
                <a:latin typeface="Malgun Gothic"/>
                <a:ea typeface="Malgun Gothic"/>
              </a:rPr>
            </a:br>
            <a:r>
              <a:rPr lang="ko-KR" altLang="en-US" b="1" dirty="0">
                <a:solidFill>
                  <a:srgbClr val="404040"/>
                </a:solidFill>
                <a:latin typeface="Malgun Gothic"/>
                <a:ea typeface="Malgun Gothic"/>
              </a:rPr>
              <a:t>허준영</a:t>
            </a:r>
            <a:br>
              <a:rPr lang="ko-KR" altLang="en-US" b="1" dirty="0">
                <a:solidFill>
                  <a:srgbClr val="404040"/>
                </a:solidFill>
                <a:latin typeface="Malgun Gothic"/>
                <a:ea typeface="Malgun Gothic"/>
              </a:rPr>
            </a:br>
            <a:r>
              <a:rPr lang="ko-KR" altLang="en-US" b="1" dirty="0">
                <a:solidFill>
                  <a:srgbClr val="404040"/>
                </a:solidFill>
                <a:latin typeface="Malgun Gothic"/>
                <a:ea typeface="Malgun Gothic"/>
              </a:rPr>
              <a:t>김건주</a:t>
            </a:r>
            <a:endParaRPr lang="ko-KR" dirty="0">
              <a:ea typeface="맑은 고딕"/>
            </a:endParaRPr>
          </a:p>
          <a:p>
            <a:pPr algn="l"/>
            <a:endParaRPr lang="ko-KR" altLang="en-US" dirty="0">
              <a:ea typeface="맑은 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29" y="742950"/>
            <a:ext cx="56927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549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" altLang="en-US">
                <a:ea typeface="+mj-lt"/>
                <a:cs typeface="+mj-lt"/>
              </a:rPr>
              <a:t>하드웨어</a:t>
            </a:r>
            <a:r>
              <a:rPr lang="en-US" altLang="ko-KR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구성도</a:t>
            </a:r>
            <a:endParaRPr lang="ko-KR" altLang="en-US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하드웨어 구성도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19</a:t>
            </a:fld>
            <a:endParaRPr lang="ko-KR" altLang="en-US"/>
          </a:p>
        </p:txBody>
      </p:sp>
      <p:pic>
        <p:nvPicPr>
          <p:cNvPr id="11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3E7DCFD-DE47-43D3-A3C8-022632C0ACC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28650" y="1534558"/>
            <a:ext cx="7886700" cy="4436269"/>
          </a:xfrm>
        </p:spPr>
      </p:pic>
    </p:spTree>
    <p:extLst>
      <p:ext uri="{BB962C8B-B14F-4D97-AF65-F5344CB8AC3E}">
        <p14:creationId xmlns:p14="http://schemas.microsoft.com/office/powerpoint/2010/main" val="14451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" altLang="en-US">
                <a:ea typeface="+mj-lt"/>
                <a:cs typeface="+mj-lt"/>
              </a:rPr>
              <a:t>하드웨어</a:t>
            </a:r>
            <a:r>
              <a:rPr lang="en-US" altLang="ko-KR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구성도</a:t>
            </a:r>
            <a:endParaRPr lang="ko-KR" altLang="en-US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필요 부품 리스트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20</a:t>
            </a:fld>
            <a:endParaRPr lang="ko-KR" altLang="en-US"/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87F4925-2D00-488B-80C5-FFBB1084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" y="2020919"/>
            <a:ext cx="9059778" cy="19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5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">
                <a:latin typeface="Malgun Gothic"/>
                <a:ea typeface="Malgun Gothic"/>
                <a:cs typeface="+mj-lt"/>
              </a:rPr>
              <a:t>소프트웨어</a:t>
            </a:r>
            <a:r>
              <a:rPr lang="en-US" altLang="ko-KR">
                <a:latin typeface="Malgun Gothic"/>
                <a:ea typeface="+mj-lt"/>
                <a:cs typeface="+mj-lt"/>
              </a:rPr>
              <a:t> </a:t>
            </a:r>
            <a:r>
              <a:rPr lang="en-US" err="1">
                <a:latin typeface="Malgun Gothic"/>
                <a:ea typeface="+mj-lt"/>
                <a:cs typeface="+mj-lt"/>
              </a:rPr>
              <a:t>구성도</a:t>
            </a:r>
            <a:endParaRPr lang="ko-KR" b="0">
              <a:latin typeface="Malgun Gothic"/>
              <a:ea typeface="+mj-lt"/>
              <a:cs typeface="+mj-lt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21</a:t>
            </a:fld>
            <a:endParaRPr lang="ko-KR" altLang="en-US"/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3841FD9-376D-46E8-BA99-6262A946E99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85975" y="1390492"/>
            <a:ext cx="4972050" cy="4724400"/>
          </a:xfrm>
        </p:spPr>
      </p:pic>
    </p:spTree>
    <p:extLst>
      <p:ext uri="{BB962C8B-B14F-4D97-AF65-F5344CB8AC3E}">
        <p14:creationId xmlns:p14="http://schemas.microsoft.com/office/powerpoint/2010/main" val="2961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22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맑은 고딕"/>
              </a:rPr>
              <a:t>프로젝트 추진 전략</a:t>
            </a: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109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xmlns="" id="{A6C6315F-CE15-427D-BD6E-638F88EBE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단계별 개발 내용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CF1B9D47-A114-4A70-9120-35E530F91C4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344068" y="6490107"/>
            <a:ext cx="5290115" cy="397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900">
                <a:ea typeface="맑은 고딕"/>
              </a:rPr>
              <a:t>비용 1은 팀원 세명의 하루 작업량을 의미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91DCEBBB-B4B6-4DBF-8272-2A9B19C1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23</a:t>
            </a:fld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xmlns="" id="{C46E5C16-2DCE-4CC0-BD05-AE886D8DF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404562"/>
              </p:ext>
            </p:extLst>
          </p:nvPr>
        </p:nvGraphicFramePr>
        <p:xfrm>
          <a:off x="1177090" y="680987"/>
          <a:ext cx="6629400" cy="577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3101661914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xmlns="" val="175947545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xmlns="" val="3932800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개발 내용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비용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698420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>
                          <a:effectLst/>
                        </a:rPr>
                        <a:t>1</a:t>
                      </a:r>
                      <a:r>
                        <a:rPr lang="ko-KR" altLang="en-US" sz="1400" b="1" kern="1200">
                          <a:effectLst/>
                        </a:rPr>
                        <a:t>단계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 개발환경 설정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2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641918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 카메라</a:t>
                      </a:r>
                      <a:r>
                        <a:rPr lang="en-US" altLang="ko-KR" sz="1400" b="1" kern="1200">
                          <a:effectLst/>
                        </a:rPr>
                        <a:t>(</a:t>
                      </a:r>
                      <a:r>
                        <a:rPr lang="af-ZA" sz="1400" b="1" kern="1200">
                          <a:effectLst/>
                        </a:rPr>
                        <a:t>CCTV) </a:t>
                      </a:r>
                      <a:r>
                        <a:rPr lang="ko-KR" altLang="en-US" sz="1400" b="1" kern="1200">
                          <a:effectLst/>
                        </a:rPr>
                        <a:t>연결 및 설정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2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510835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Object Detection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3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76560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CCTV</a:t>
                      </a:r>
                      <a:r>
                        <a:rPr lang="ko-KR" altLang="en-US" sz="1400" b="1" kern="1200">
                          <a:effectLst/>
                        </a:rPr>
                        <a:t>가 검출한 </a:t>
                      </a:r>
                      <a:r>
                        <a:rPr lang="en-US" sz="1400" b="1" kern="1200">
                          <a:effectLst/>
                        </a:rPr>
                        <a:t>Object </a:t>
                      </a:r>
                      <a:r>
                        <a:rPr lang="ko-KR" altLang="en-US" sz="1400" b="1" kern="1200">
                          <a:effectLst/>
                        </a:rPr>
                        <a:t>좌표 계산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5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68097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Object Tracking</a:t>
                      </a:r>
                      <a:r>
                        <a:rPr lang="en-US" sz="1400" b="1" kern="1200" baseline="0">
                          <a:effectLst/>
                        </a:rPr>
                        <a:t> / Prediction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5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17691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1432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>
                          <a:effectLst/>
                        </a:rPr>
                        <a:t>2</a:t>
                      </a:r>
                      <a:r>
                        <a:rPr lang="ko-KR" altLang="en-US" sz="1400" b="1" kern="1200">
                          <a:effectLst/>
                        </a:rPr>
                        <a:t>단계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ROS </a:t>
                      </a:r>
                      <a:r>
                        <a:rPr lang="ko-KR" altLang="en-US" sz="1400" b="1" kern="1200">
                          <a:effectLst/>
                        </a:rPr>
                        <a:t>환경 설정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2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76847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</a:t>
                      </a:r>
                      <a:r>
                        <a:rPr lang="en-US" sz="1400" b="1" kern="1200" err="1">
                          <a:effectLst/>
                        </a:rPr>
                        <a:t>Xycar</a:t>
                      </a:r>
                      <a:r>
                        <a:rPr lang="en-US" sz="1400" b="1" kern="1200">
                          <a:effectLst/>
                        </a:rPr>
                        <a:t> </a:t>
                      </a:r>
                      <a:r>
                        <a:rPr lang="ko-KR" altLang="en-US" sz="1400" b="1" kern="1200">
                          <a:effectLst/>
                        </a:rPr>
                        <a:t>환경 설정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2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56959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ROS</a:t>
                      </a:r>
                      <a:r>
                        <a:rPr lang="en-US" sz="1400" b="1" kern="1200" baseline="0">
                          <a:effectLst/>
                        </a:rPr>
                        <a:t> </a:t>
                      </a:r>
                      <a:r>
                        <a:rPr lang="ko-KR" altLang="en-US" sz="1400" b="1" kern="1200" baseline="0">
                          <a:effectLst/>
                        </a:rPr>
                        <a:t>통신구현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2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46780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 </a:t>
                      </a:r>
                      <a:r>
                        <a:rPr lang="ko-KR" altLang="en-US" sz="1400" b="1" kern="1200" err="1">
                          <a:effectLst/>
                        </a:rPr>
                        <a:t>측위</a:t>
                      </a:r>
                      <a:r>
                        <a:rPr lang="ko-KR" altLang="en-US" sz="1400" b="1" kern="1200">
                          <a:effectLst/>
                        </a:rPr>
                        <a:t> 좌표 변환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5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66758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68282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>
                          <a:effectLst/>
                        </a:rPr>
                        <a:t>3</a:t>
                      </a:r>
                      <a:r>
                        <a:rPr lang="ko-KR" altLang="en-US" sz="1400" b="1" kern="1200">
                          <a:effectLst/>
                        </a:rPr>
                        <a:t>단계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 Data</a:t>
                      </a:r>
                      <a:r>
                        <a:rPr lang="en-US" sz="1400" b="1" kern="1200" baseline="0">
                          <a:effectLst/>
                        </a:rPr>
                        <a:t> </a:t>
                      </a:r>
                      <a:r>
                        <a:rPr lang="ko-KR" altLang="en-US" sz="1400" b="1" kern="1200" baseline="0">
                          <a:effectLst/>
                        </a:rPr>
                        <a:t>값에 따른 </a:t>
                      </a:r>
                      <a:r>
                        <a:rPr lang="en-US" sz="1400" b="1" kern="1200" baseline="0" err="1">
                          <a:effectLst/>
                        </a:rPr>
                        <a:t>Xycar</a:t>
                      </a:r>
                      <a:r>
                        <a:rPr lang="en-US" sz="1400" b="1" kern="1200" baseline="0">
                          <a:effectLst/>
                        </a:rPr>
                        <a:t> </a:t>
                      </a:r>
                      <a:r>
                        <a:rPr lang="ko-KR" altLang="en-US" sz="1400" b="1" kern="1200" baseline="0">
                          <a:effectLst/>
                        </a:rPr>
                        <a:t>동작 설정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5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695203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 시각화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4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269357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 문서작업 및 최종 마무리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effectLst/>
                        </a:rPr>
                        <a:t>3</a:t>
                      </a:r>
                      <a:endParaRPr lang="en-US" altLang="ko-KR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314560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>
                          <a:effectLst/>
                        </a:rPr>
                        <a:t>총 계 </a:t>
                      </a:r>
                      <a:r>
                        <a:rPr lang="en-US" altLang="ko-KR" sz="1400" b="1" kern="1200">
                          <a:effectLst/>
                        </a:rPr>
                        <a:t>40</a:t>
                      </a:r>
                      <a:endParaRPr lang="ko-KR" altLang="en-US" sz="1400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47675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69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BB5838F-C396-498F-A824-14321B973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프로젝트 </a:t>
            </a:r>
            <a:r>
              <a:rPr lang="ko-KR" altLang="en-US" err="1">
                <a:ea typeface="맑은 고딕"/>
              </a:rPr>
              <a:t>일정별</a:t>
            </a:r>
            <a:r>
              <a:rPr lang="ko-KR" altLang="en-US">
                <a:ea typeface="맑은 고딕"/>
              </a:rPr>
              <a:t> 주요 산출물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2751706B-F7F4-4CD2-930A-BFCCF985EC8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A085E77-EFCD-4734-8DE0-2764FCD1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24</a:t>
            </a:fld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AC5E5A3D-89DE-4C31-9996-3E9AA2EB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74" y="1894933"/>
            <a:ext cx="8859251" cy="342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맑은 고딕"/>
              </a:rPr>
              <a:t>프로젝트 구현의 </a:t>
            </a:r>
          </a:p>
          <a:p>
            <a:pPr marL="0" indent="0" algn="ctr">
              <a:buNone/>
            </a:pPr>
            <a:r>
              <a:rPr lang="ko" altLang="en-US" sz="5400" b="1">
                <a:ea typeface="맑은 고딕"/>
              </a:rPr>
              <a:t>문제점과 해결방안  </a:t>
            </a:r>
            <a:endParaRPr lang="ko"/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15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1FA63CB-EE59-41A6-991B-111622EF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623"/>
            <a:ext cx="4040188" cy="639762"/>
          </a:xfrm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문제점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6E37F9-CECF-4A2F-9223-B39BCD99F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43217"/>
            <a:ext cx="4040188" cy="4910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600" b="1">
                <a:latin typeface="Malgun Gothic"/>
                <a:ea typeface="Malgun Gothic"/>
              </a:rPr>
              <a:t>단안 카메라</a:t>
            </a:r>
            <a:r>
              <a:rPr lang="ko-KR" sz="1600" b="1">
                <a:latin typeface="Malgun Gothic"/>
                <a:ea typeface="Malgun Gothic"/>
              </a:rPr>
              <a:t> (CCTV)만을 이용한 물체 거리 측정</a:t>
            </a:r>
            <a:r>
              <a:rPr lang="ko-KR" altLang="en-US" sz="1600" b="1">
                <a:latin typeface="Malgun Gothic"/>
                <a:ea typeface="Malgun Gothic"/>
              </a:rPr>
              <a:t> (2D 정보를 3D좌표로)</a:t>
            </a:r>
            <a:endParaRPr lang="ko-KR" altLang="en-US" sz="1600">
              <a:latin typeface="맑은 고딕"/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sz="1600" b="1">
                <a:highlight>
                  <a:srgbClr val="FFFF00"/>
                </a:highlight>
                <a:latin typeface="Malgun Gothic"/>
                <a:ea typeface="Malgun Gothic"/>
              </a:rPr>
              <a:t>-&gt; 오차범위가 크다</a:t>
            </a:r>
            <a:r>
              <a:rPr lang="ko-KR" altLang="en-US" sz="1600" b="1">
                <a:highlight>
                  <a:srgbClr val="FFFF00"/>
                </a:highlight>
                <a:latin typeface="Malgun Gothic"/>
                <a:ea typeface="Malgun Gothic"/>
              </a:rPr>
              <a:t> !</a:t>
            </a:r>
            <a:endParaRPr lang="ko-KR" altLang="en-US" sz="1600" b="1">
              <a:highlight>
                <a:srgbClr val="FFFF00"/>
              </a:highlight>
              <a:ea typeface="맑은 고딕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7791C74-939B-470E-903D-5714022F8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5996" y="899649"/>
            <a:ext cx="4041775" cy="639762"/>
          </a:xfrm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해결방안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C107FB43-5FF9-4DFE-B9CB-4A0ADB594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4947" y="1533192"/>
            <a:ext cx="4442827" cy="4920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600" b="1" dirty="0">
                <a:ea typeface="맑은 고딕"/>
              </a:rPr>
              <a:t>Homography / 3D 변환</a:t>
            </a:r>
            <a:endParaRPr lang="ko-KR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pPr marL="0" indent="0">
              <a:buNone/>
            </a:pPr>
            <a:endParaRPr lang="ko-KR" altLang="en-US" sz="1600" b="1" dirty="0">
              <a:ea typeface="맑은 고딕"/>
            </a:endParaRPr>
          </a:p>
          <a:p>
            <a:r>
              <a:rPr lang="ko-KR" altLang="en-US" sz="1600" b="1" dirty="0">
                <a:ea typeface="맑은 고딕"/>
              </a:rPr>
              <a:t>DisNet</a:t>
            </a:r>
          </a:p>
          <a:p>
            <a:pPr marL="0" indent="0">
              <a:buNone/>
            </a:pPr>
            <a:r>
              <a:rPr lang="ko-KR" altLang="en-US" sz="1600" b="1" dirty="0" err="1">
                <a:ea typeface="맑은 고딕"/>
              </a:rPr>
              <a:t>모노카메라</a:t>
            </a:r>
            <a:r>
              <a:rPr lang="ko-KR" altLang="en-US" sz="1600" b="1" dirty="0">
                <a:ea typeface="맑은 고딕"/>
              </a:rPr>
              <a:t> 촬영 영상의 거리 추정 네트워크 </a:t>
            </a: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  <a:p>
            <a:endParaRPr lang="ko-KR" altLang="en-US" sz="1600" b="1" dirty="0">
              <a:ea typeface="맑은 고딕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26C4CDC-BD50-45BE-81E4-671DFBCD7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하드웨어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2A4CB984-659C-4A57-8733-3884E838431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단안카메라의 거리 검출 능력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22FD69AD-AC95-4B74-8A06-C6FAFC31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26</a:t>
            </a:fld>
            <a:endParaRPr lang="ko-KR" altLang="en-US"/>
          </a:p>
        </p:txBody>
      </p:sp>
      <p:pic>
        <p:nvPicPr>
          <p:cNvPr id="10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3793F083-4202-4E5E-AA06-8ACFED8B7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21" y="1870584"/>
            <a:ext cx="1570121" cy="1251937"/>
          </a:xfrm>
          <a:prstGeom prst="rect">
            <a:avLst/>
          </a:prstGeom>
        </p:spPr>
      </p:pic>
      <p:pic>
        <p:nvPicPr>
          <p:cNvPr id="12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61553751-0D6B-49F6-A570-DCBAE4D38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541" y="2019196"/>
            <a:ext cx="1790700" cy="1052888"/>
          </a:xfrm>
          <a:prstGeom prst="rect">
            <a:avLst/>
          </a:prstGeom>
        </p:spPr>
      </p:pic>
      <p:pic>
        <p:nvPicPr>
          <p:cNvPr id="14" name="그림 10" descr="보트, 표지판, 거리, 물이(가) 표시된 사진&#10;&#10;자동 생성된 설명">
            <a:extLst>
              <a:ext uri="{FF2B5EF4-FFF2-40B4-BE49-F238E27FC236}">
                <a16:creationId xmlns:a16="http://schemas.microsoft.com/office/drawing/2014/main" xmlns="" id="{B27ED887-9D50-4C24-B47C-8E5CDFD22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15" y="2425669"/>
            <a:ext cx="2753225" cy="1575530"/>
          </a:xfrm>
          <a:prstGeom prst="rect">
            <a:avLst/>
          </a:prstGeom>
        </p:spPr>
      </p:pic>
      <p:pic>
        <p:nvPicPr>
          <p:cNvPr id="15" name="그림 15" descr="실외, 건물, 거리, 도로이(가) 표시된 사진&#10;&#10;자동 생성된 설명">
            <a:extLst>
              <a:ext uri="{FF2B5EF4-FFF2-40B4-BE49-F238E27FC236}">
                <a16:creationId xmlns:a16="http://schemas.microsoft.com/office/drawing/2014/main" xmlns="" id="{BA45CF17-7BAB-41FE-8474-F704B7A99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16" y="4001958"/>
            <a:ext cx="2743200" cy="2062505"/>
          </a:xfrm>
          <a:prstGeom prst="rect">
            <a:avLst/>
          </a:prstGeom>
        </p:spPr>
      </p:pic>
      <p:pic>
        <p:nvPicPr>
          <p:cNvPr id="11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C83A5A2-FB7E-466B-A193-7FD7D9E0B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085" y="4199049"/>
            <a:ext cx="2983831" cy="231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1FA63CB-EE59-41A6-991B-111622EF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623"/>
            <a:ext cx="4040188" cy="639762"/>
          </a:xfrm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문제점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66E37F9-CECF-4A2F-9223-B39BCD99F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543217"/>
            <a:ext cx="4230688" cy="4910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ko-KR" sz="1600" b="1">
                <a:latin typeface="Malgun Gothic"/>
                <a:ea typeface="Malgun Gothic"/>
              </a:rPr>
              <a:t>Lidar / </a:t>
            </a:r>
            <a:r>
              <a:rPr lang="en-US" altLang="ko-KR" sz="1600" b="1" err="1">
                <a:latin typeface="Malgun Gothic"/>
                <a:ea typeface="Malgun Gothic"/>
              </a:rPr>
              <a:t>SLAM을</a:t>
            </a:r>
            <a:r>
              <a:rPr lang="en-US" altLang="ko-KR" sz="1600" b="1">
                <a:latin typeface="Malgun Gothic"/>
                <a:ea typeface="Malgun Gothic"/>
              </a:rPr>
              <a:t> </a:t>
            </a:r>
            <a:r>
              <a:rPr lang="en-US" altLang="ko-KR" sz="1600" b="1" err="1">
                <a:latin typeface="Malgun Gothic"/>
                <a:ea typeface="Malgun Gothic"/>
              </a:rPr>
              <a:t>활용한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차량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위치측정</a:t>
            </a:r>
            <a:r>
              <a:rPr lang="en-US" altLang="ko-KR" sz="1600" b="1">
                <a:latin typeface="Malgun Gothic"/>
                <a:ea typeface="Malgun Gothic"/>
              </a:rPr>
              <a:t>  </a:t>
            </a:r>
          </a:p>
          <a:p>
            <a:endParaRPr lang="en-US" altLang="ko-KR" sz="1600" b="1">
              <a:latin typeface="Malgun Gothic"/>
              <a:ea typeface="Malgun Gothic"/>
            </a:endParaRPr>
          </a:p>
          <a:p>
            <a:r>
              <a:rPr lang="en-US" altLang="ko-KR" sz="1600" b="1">
                <a:latin typeface="Malgun Gothic"/>
                <a:ea typeface="Malgun Gothic"/>
              </a:rPr>
              <a:t>Visual-</a:t>
            </a:r>
            <a:r>
              <a:rPr lang="en-US" altLang="ko-KR" sz="1600" b="1" err="1">
                <a:latin typeface="Malgun Gothic"/>
                <a:ea typeface="Malgun Gothic"/>
              </a:rPr>
              <a:t>SLAM의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경우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광원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변화에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따라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촬영되는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이미지가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크게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변하기때문에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실외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상황에서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적용에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한계가</a:t>
            </a:r>
            <a:r>
              <a:rPr lang="en-US" altLang="ko-KR" sz="1600" b="1">
                <a:latin typeface="Malgun Gothic"/>
                <a:ea typeface="Malgun Gothic"/>
              </a:rPr>
              <a:t> </a:t>
            </a:r>
            <a:r>
              <a:rPr lang="en-US" altLang="ko-KR" sz="1600" b="1" err="1">
                <a:latin typeface="Malgun Gothic"/>
                <a:ea typeface="Malgun Gothic"/>
              </a:rPr>
              <a:t>있다</a:t>
            </a:r>
            <a:r>
              <a:rPr lang="en-US" altLang="ko-KR" sz="1600" b="1">
                <a:latin typeface="Malgun Gothic"/>
                <a:ea typeface="Malgun Gothic"/>
              </a:rPr>
              <a:t>.</a:t>
            </a:r>
          </a:p>
          <a:p>
            <a:pPr marL="0" indent="0">
              <a:buNone/>
            </a:pPr>
            <a:endParaRPr lang="ko-KR" altLang="en-US" sz="1600" b="1">
              <a:highlight>
                <a:srgbClr val="FFFF00"/>
              </a:highlight>
              <a:latin typeface="Malgun Gothic"/>
              <a:ea typeface="Malgun Gothic"/>
            </a:endParaRPr>
          </a:p>
          <a:p>
            <a:pPr marL="0" indent="0">
              <a:buNone/>
            </a:pPr>
            <a:r>
              <a:rPr lang="ko-KR" sz="1600" b="1">
                <a:highlight>
                  <a:srgbClr val="FFFF00"/>
                </a:highlight>
                <a:latin typeface="Malgun Gothic"/>
                <a:ea typeface="Malgun Gothic"/>
              </a:rPr>
              <a:t>-&gt; </a:t>
            </a:r>
            <a:r>
              <a:rPr lang="ko-KR" sz="1600" b="1" err="1">
                <a:highlight>
                  <a:srgbClr val="FFFF00"/>
                </a:highlight>
                <a:latin typeface="Malgun Gothic"/>
                <a:ea typeface="Malgun Gothic"/>
              </a:rPr>
              <a:t>자차위치</a:t>
            </a:r>
            <a:r>
              <a:rPr lang="ko-KR" sz="1600" b="1">
                <a:highlight>
                  <a:srgbClr val="FFFF00"/>
                </a:highlight>
                <a:latin typeface="Malgun Gothic"/>
                <a:ea typeface="Malgun Gothic"/>
              </a:rPr>
              <a:t> 파악의 한계!</a:t>
            </a:r>
          </a:p>
          <a:p>
            <a:pPr marL="0" indent="0">
              <a:buNone/>
            </a:pPr>
            <a:endParaRPr lang="ko-KR" sz="1600" b="1">
              <a:highlight>
                <a:srgbClr val="FFFF00"/>
              </a:highlight>
              <a:latin typeface="Malgun Gothic"/>
              <a:ea typeface="Malgun Gothic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7791C74-939B-470E-903D-5714022F86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5996" y="899649"/>
            <a:ext cx="4041775" cy="639762"/>
          </a:xfrm>
        </p:spPr>
        <p:txBody>
          <a:bodyPr/>
          <a:lstStyle/>
          <a:p>
            <a:pPr algn="ctr"/>
            <a:r>
              <a:rPr lang="ko-KR" altLang="en-US">
                <a:ea typeface="맑은 고딕"/>
              </a:rPr>
              <a:t>해결방안</a:t>
            </a:r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C107FB43-5FF9-4DFE-B9CB-4A0ADB594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4947" y="1533192"/>
            <a:ext cx="4442827" cy="4920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600" b="1">
                <a:ea typeface="맑은 고딕"/>
              </a:rPr>
              <a:t>센서 없이 차량의 절대위치를 알아내는 부분은 구현에 제한이 있다. </a:t>
            </a:r>
            <a:endParaRPr lang="ko-KR"/>
          </a:p>
          <a:p>
            <a:endParaRPr lang="ko-KR" altLang="en-US" sz="1600" b="1">
              <a:ea typeface="맑은 고딕"/>
            </a:endParaRPr>
          </a:p>
          <a:p>
            <a:r>
              <a:rPr lang="ko-KR" altLang="en-US" sz="1600" b="1">
                <a:ea typeface="맑은 고딕"/>
              </a:rPr>
              <a:t>최초 차량의 절대 좌표를 알고 있다 전제</a:t>
            </a:r>
            <a:endParaRPr lang="ko-KR">
              <a:ea typeface="맑은 고딕"/>
            </a:endParaRPr>
          </a:p>
          <a:p>
            <a:endParaRPr lang="ko-KR" altLang="en-US" sz="1600" b="1">
              <a:ea typeface="맑은 고딕"/>
            </a:endParaRPr>
          </a:p>
          <a:p>
            <a:r>
              <a:rPr lang="ko-KR" altLang="en-US" sz="1600" b="1">
                <a:ea typeface="맑은 고딕"/>
              </a:rPr>
              <a:t>IMU센서를 사용하여 차량이 틀어진정도 , 가속도 등을 측정하여 간접적으로 차량의 절대위치를 예측하고 이 값을 사용한다.</a:t>
            </a:r>
          </a:p>
          <a:p>
            <a:endParaRPr lang="ko-KR" altLang="en-US" sz="1600" b="1">
              <a:ea typeface="맑은 고딕"/>
            </a:endParaRPr>
          </a:p>
          <a:p>
            <a:endParaRPr lang="ko-KR" altLang="en-US" sz="1600" b="1">
              <a:ea typeface="맑은 고딕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D26C4CDC-BD50-45BE-81E4-671DFBCD7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하드웨어</a:t>
            </a:r>
            <a:endParaRPr lang="ko-KR" alt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xmlns="" id="{2A4CB984-659C-4A57-8733-3884E838431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err="1">
                <a:ea typeface="맑은 고딕"/>
              </a:rPr>
              <a:t>자차</a:t>
            </a:r>
            <a:r>
              <a:rPr lang="ko-KR" altLang="en-US">
                <a:ea typeface="맑은 고딕"/>
              </a:rPr>
              <a:t> 위치측정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22FD69AD-AC95-4B74-8A06-C6FAFC31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27</a:t>
            </a:fld>
            <a:endParaRPr lang="ko-KR" altLang="en-US"/>
          </a:p>
        </p:txBody>
      </p:sp>
      <p:pic>
        <p:nvPicPr>
          <p:cNvPr id="9" name="그림 9" descr="전자기기, 회로, 원격, 제어이(가) 표시된 사진&#10;&#10;자동 생성된 설명">
            <a:extLst>
              <a:ext uri="{FF2B5EF4-FFF2-40B4-BE49-F238E27FC236}">
                <a16:creationId xmlns:a16="http://schemas.microsoft.com/office/drawing/2014/main" xmlns="" id="{656F337D-5E27-4C09-8A65-6576DDF4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88" y="3831424"/>
            <a:ext cx="3517106" cy="2612246"/>
          </a:xfrm>
          <a:prstGeom prst="rect">
            <a:avLst/>
          </a:prstGeom>
        </p:spPr>
      </p:pic>
      <p:pic>
        <p:nvPicPr>
          <p:cNvPr id="10" name="그림 10" descr="실내, 지도, 사진, 다채로운이(가) 표시된 사진&#10;&#10;자동 생성된 설명">
            <a:extLst>
              <a:ext uri="{FF2B5EF4-FFF2-40B4-BE49-F238E27FC236}">
                <a16:creationId xmlns:a16="http://schemas.microsoft.com/office/drawing/2014/main" xmlns="" id="{B0DE53CF-E3D5-4ADA-8E4A-B60786D0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7" y="3872311"/>
            <a:ext cx="3564731" cy="256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47A9C3-0BAD-473A-822D-3D7CA51143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소프트웨어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B7C9F70-8B3E-4F71-97DF-09AAD9031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0ABE7D-A0CE-4C8D-B305-A1F0094A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28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0D9EA57B-2AF3-4815-ABC6-B000895AA68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226823"/>
            <a:ext cx="5275263" cy="5480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600" b="1" dirty="0">
                <a:ea typeface="맑은 고딕"/>
              </a:rPr>
              <a:t>동일한 물체를 2대이상의 CCTV가 검출하는 경우</a:t>
            </a:r>
            <a:endParaRPr lang="ko-KR" altLang="en-US" dirty="0">
              <a:ea typeface="맑은 고딕"/>
            </a:endParaRPr>
          </a:p>
          <a:p>
            <a:endParaRPr lang="ko-KR" altLang="en-US" sz="2600" b="1" dirty="0">
              <a:ea typeface="맑은 고딕"/>
            </a:endParaRPr>
          </a:p>
          <a:p>
            <a:endParaRPr lang="ko-KR" altLang="en-US" sz="2600" b="1" dirty="0">
              <a:ea typeface="맑은 고딕"/>
            </a:endParaRPr>
          </a:p>
          <a:p>
            <a:r>
              <a:rPr lang="ko-KR" altLang="en-US" sz="2600" b="1" dirty="0" smtClean="0">
                <a:ea typeface="맑은 고딕"/>
              </a:rPr>
              <a:t>객체 검출 및 경로예측을 통해 얻은 </a:t>
            </a:r>
            <a:r>
              <a:rPr lang="en-US" altLang="ko-KR" sz="2600" b="1" dirty="0" smtClean="0">
                <a:ea typeface="맑은 고딕"/>
              </a:rPr>
              <a:t>data</a:t>
            </a:r>
            <a:r>
              <a:rPr lang="ko-KR" altLang="en-US" sz="2600" b="1" dirty="0" smtClean="0">
                <a:ea typeface="맑은 고딕"/>
              </a:rPr>
              <a:t>를 </a:t>
            </a:r>
            <a:r>
              <a:rPr lang="en-US" altLang="ko-KR" sz="2600" b="1" dirty="0" smtClean="0">
                <a:ea typeface="맑은 고딕"/>
              </a:rPr>
              <a:t>User </a:t>
            </a:r>
            <a:r>
              <a:rPr lang="ko-KR" altLang="en-US" sz="2600" b="1" dirty="0" smtClean="0">
                <a:ea typeface="맑은 고딕"/>
              </a:rPr>
              <a:t>차량에 실시간으로 보내주어야 한다</a:t>
            </a:r>
            <a:r>
              <a:rPr lang="en-US" altLang="ko-KR" sz="2600" b="1" dirty="0" smtClean="0">
                <a:ea typeface="맑은 고딕"/>
              </a:rPr>
              <a:t>.</a:t>
            </a:r>
            <a:endParaRPr lang="ko-KR" altLang="en-US" sz="2000" b="1" dirty="0">
              <a:ea typeface="맑은 고딕"/>
            </a:endParaRPr>
          </a:p>
          <a:p>
            <a:endParaRPr lang="ko-KR" altLang="en-US" sz="2000" b="1" dirty="0">
              <a:ea typeface="맑은 고딕"/>
            </a:endParaRPr>
          </a:p>
          <a:p>
            <a:endParaRPr lang="ko-KR" altLang="en-US" sz="2000" b="1" dirty="0">
              <a:latin typeface="맑은 고딕"/>
              <a:ea typeface="맑은 고딕"/>
            </a:endParaRPr>
          </a:p>
          <a:p>
            <a:r>
              <a:rPr lang="ko-KR" sz="2600" b="1" dirty="0">
                <a:latin typeface="Malgun Gothic"/>
                <a:ea typeface="Malgun Gothic"/>
              </a:rPr>
              <a:t>모든 위험요소를 예측하기 위해서는 V2X가 구현되어야 한다.</a:t>
            </a:r>
            <a:endParaRPr lang="ko-KR" altLang="en-US" sz="2600" b="1" dirty="0">
              <a:ea typeface="맑은 고딕"/>
            </a:endParaRPr>
          </a:p>
          <a:p>
            <a:endParaRPr lang="ko-KR" altLang="en-US" sz="2600" b="1" dirty="0">
              <a:ea typeface="맑은 고딕"/>
            </a:endParaRPr>
          </a:p>
          <a:p>
            <a:endParaRPr lang="ko-KR" altLang="en-US" sz="2600" b="1" dirty="0">
              <a:ea typeface="맑은 고딕"/>
            </a:endParaRPr>
          </a:p>
        </p:txBody>
      </p:sp>
      <p:pic>
        <p:nvPicPr>
          <p:cNvPr id="7" name="그림 11" descr="소화전이(가) 표시된 사진&#10;&#10;자동 생성된 설명">
            <a:extLst>
              <a:ext uri="{FF2B5EF4-FFF2-40B4-BE49-F238E27FC236}">
                <a16:creationId xmlns:a16="http://schemas.microsoft.com/office/drawing/2014/main" xmlns="" id="{E898999C-E66E-41EB-9478-289264A5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06" y="944145"/>
            <a:ext cx="2905919" cy="1766929"/>
          </a:xfrm>
          <a:prstGeom prst="rect">
            <a:avLst/>
          </a:prstGeom>
        </p:spPr>
      </p:pic>
      <p:pic>
        <p:nvPicPr>
          <p:cNvPr id="8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xmlns="" id="{9B9292C0-F514-49C1-AB5E-FA8C18E5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744" y="4421423"/>
            <a:ext cx="2743200" cy="18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5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8BF913-DDA4-4F38-8E70-77DE34B2E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B964134-CBDC-42CD-A4B2-3C6117923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B360920-DB63-4768-8284-5E85B62C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4F984202-7E7F-45B6-B198-9887F8F01E7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43523" y="888180"/>
            <a:ext cx="7886700" cy="5480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ko-KR" altLang="en-US" b="1" dirty="0">
                <a:ea typeface="맑은 고딕"/>
              </a:rPr>
              <a:t> 목차</a:t>
            </a:r>
            <a:endParaRPr lang="ko-KR" altLang="en-US" b="1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endParaRPr lang="ko-KR" altLang="en-US" dirty="0">
              <a:ea typeface="맑은 고딕"/>
            </a:endParaRPr>
          </a:p>
          <a:p>
            <a:r>
              <a:rPr lang="ko-KR" altLang="en-US" sz="2600" b="1" dirty="0">
                <a:ea typeface="맑은 고딕"/>
              </a:rPr>
              <a:t>프로젝트 개요</a:t>
            </a:r>
          </a:p>
          <a:p>
            <a:r>
              <a:rPr lang="ko-KR" altLang="en-US" sz="2600" b="1" dirty="0">
                <a:ea typeface="맑은 고딕"/>
              </a:rPr>
              <a:t>프로젝트 목표 및 내용</a:t>
            </a:r>
          </a:p>
          <a:p>
            <a:r>
              <a:rPr lang="ko-KR" altLang="en-US" sz="2600" b="1" dirty="0">
                <a:ea typeface="맑은 고딕"/>
              </a:rPr>
              <a:t>기술 및 시장 현황</a:t>
            </a:r>
          </a:p>
          <a:p>
            <a:r>
              <a:rPr lang="ko-KR" altLang="en-US" sz="2600" b="1" dirty="0">
                <a:ea typeface="맑은 고딕"/>
              </a:rPr>
              <a:t>하드웨어 / 소프트웨어 구성도</a:t>
            </a:r>
          </a:p>
          <a:p>
            <a:r>
              <a:rPr lang="ko-KR" altLang="en-US" sz="2600" b="1" dirty="0">
                <a:ea typeface="맑은 고딕"/>
              </a:rPr>
              <a:t>프로젝트 추진 전략</a:t>
            </a:r>
          </a:p>
          <a:p>
            <a:r>
              <a:rPr lang="ko-KR" altLang="en-US" sz="2600" b="1" dirty="0">
                <a:ea typeface="맑은 고딕"/>
              </a:rPr>
              <a:t>프로젝트 구현의 문제점과 해결방안</a:t>
            </a:r>
          </a:p>
          <a:p>
            <a:r>
              <a:rPr lang="ko-KR" altLang="en-US" sz="2600" b="1" dirty="0">
                <a:ea typeface="맑은 고딕"/>
              </a:rPr>
              <a:t>프로젝트 성과물의 활용방안 및 </a:t>
            </a:r>
            <a:r>
              <a:rPr lang="ko-KR" altLang="en-US" sz="2600" b="1" dirty="0" smtClean="0">
                <a:ea typeface="맑은 고딕"/>
              </a:rPr>
              <a:t>기대효과</a:t>
            </a:r>
            <a:endParaRPr lang="en-US" altLang="ko-KR" sz="2600" b="1" dirty="0" smtClean="0">
              <a:ea typeface="맑은 고딕"/>
            </a:endParaRPr>
          </a:p>
          <a:p>
            <a:r>
              <a:rPr lang="en-US" altLang="ko-KR" sz="2600" b="1" dirty="0" smtClean="0">
                <a:ea typeface="맑은 고딕"/>
              </a:rPr>
              <a:t>Q&amp;A</a:t>
            </a:r>
            <a:endParaRPr lang="ko-KR" altLang="en-US" sz="2600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84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29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0" y="1291910"/>
            <a:ext cx="7886700" cy="5480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 dirty="0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sz="5400" b="1" dirty="0">
                <a:ea typeface="+mn-lt"/>
                <a:cs typeface="+mn-lt"/>
              </a:rPr>
              <a:t>프로젝트 성과물의 </a:t>
            </a:r>
            <a:endParaRPr lang="ko" altLang="en-US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sz="5400" b="1" dirty="0">
                <a:ea typeface="+mn-lt"/>
                <a:cs typeface="+mn-lt"/>
              </a:rPr>
              <a:t>활용 방안 및 기대효과</a:t>
            </a:r>
            <a:r>
              <a:rPr lang="ko" altLang="en-US" sz="5400" b="1" dirty="0">
                <a:ea typeface="맑은 고딕"/>
              </a:rPr>
              <a:t>  </a:t>
            </a:r>
            <a:endParaRPr lang="ko" dirty="0">
              <a:ea typeface="맑은 고딕"/>
            </a:endParaRPr>
          </a:p>
          <a:p>
            <a:pPr algn="ctr"/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3947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 dirty="0">
                <a:ea typeface="맑은 고딕"/>
              </a:rPr>
              <a:t>프로젝트 </a:t>
            </a:r>
            <a:r>
              <a:rPr lang="ko-KR" altLang="en-US" dirty="0" smtClean="0">
                <a:ea typeface="맑은 고딕"/>
              </a:rPr>
              <a:t>결과 예시</a:t>
            </a:r>
            <a:r>
              <a:rPr lang="ko-KR" altLang="en-US" dirty="0" smtClean="0">
                <a:ea typeface="맑은 고딕"/>
              </a:rPr>
              <a:t> 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smtClean="0"/>
              <a:t>예상 구현 시나리오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30</a:t>
            </a:fld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62" y="1826910"/>
            <a:ext cx="749653" cy="49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543301"/>
            <a:ext cx="446118" cy="59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 flipH="1">
            <a:off x="3548743" y="3186092"/>
            <a:ext cx="1325871" cy="652872"/>
          </a:xfrm>
          <a:prstGeom prst="line">
            <a:avLst/>
          </a:prstGeom>
          <a:ln w="28575">
            <a:solidFill>
              <a:srgbClr val="33CC3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266634" y="687560"/>
            <a:ext cx="6719394" cy="5462011"/>
            <a:chOff x="2266634" y="687560"/>
            <a:chExt cx="6719394" cy="5462011"/>
          </a:xfrm>
        </p:grpSpPr>
        <p:grpSp>
          <p:nvGrpSpPr>
            <p:cNvPr id="27" name="그룹 26"/>
            <p:cNvGrpSpPr/>
            <p:nvPr/>
          </p:nvGrpSpPr>
          <p:grpSpPr>
            <a:xfrm>
              <a:off x="2266634" y="687560"/>
              <a:ext cx="4261166" cy="5462011"/>
              <a:chOff x="2266634" y="687560"/>
              <a:chExt cx="4261166" cy="5462011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2266634" y="700203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266634" y="2366492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4816429" y="687560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887314" y="2366492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266634" y="4268731"/>
                <a:ext cx="1640486" cy="18435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4887314" y="4305973"/>
                <a:ext cx="1640486" cy="18435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614" y="2882490"/>
                <a:ext cx="723688" cy="607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0" y="1181399"/>
                <a:ext cx="711993" cy="679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3" name="그룹 42"/>
            <p:cNvGrpSpPr/>
            <p:nvPr/>
          </p:nvGrpSpPr>
          <p:grpSpPr>
            <a:xfrm>
              <a:off x="6768571" y="903462"/>
              <a:ext cx="2217457" cy="1463030"/>
              <a:chOff x="6768571" y="903462"/>
              <a:chExt cx="2217457" cy="1463030"/>
            </a:xfrm>
          </p:grpSpPr>
          <p:pic>
            <p:nvPicPr>
              <p:cNvPr id="717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8571" y="903462"/>
                <a:ext cx="2217457" cy="14630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150100" y="1521104"/>
                <a:ext cx="1447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 smtClean="0"/>
                  <a:t>Server</a:t>
                </a:r>
                <a:endParaRPr lang="ko-KR" altLang="en-US" sz="2800" b="1" dirty="0"/>
              </a:p>
            </p:txBody>
          </p:sp>
        </p:grpSp>
      </p:grpSp>
      <p:cxnSp>
        <p:nvCxnSpPr>
          <p:cNvPr id="46" name="직선 화살표 연결선 45"/>
          <p:cNvCxnSpPr>
            <a:stCxn id="7171" idx="3"/>
          </p:cNvCxnSpPr>
          <p:nvPr/>
        </p:nvCxnSpPr>
        <p:spPr>
          <a:xfrm flipV="1">
            <a:off x="5598302" y="2175933"/>
            <a:ext cx="1551798" cy="10101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6959071" y="2366492"/>
            <a:ext cx="2582334" cy="970407"/>
            <a:chOff x="6959071" y="2366492"/>
            <a:chExt cx="2582334" cy="970407"/>
          </a:xfrm>
        </p:grpSpPr>
        <p:cxnSp>
          <p:nvCxnSpPr>
            <p:cNvPr id="48" name="직선 연결선 47"/>
            <p:cNvCxnSpPr>
              <a:stCxn id="7175" idx="2"/>
            </p:cNvCxnSpPr>
            <p:nvPr/>
          </p:nvCxnSpPr>
          <p:spPr>
            <a:xfrm>
              <a:off x="7877300" y="2366492"/>
              <a:ext cx="0" cy="552121"/>
            </a:xfrm>
            <a:prstGeom prst="line">
              <a:avLst/>
            </a:prstGeom>
            <a:ln w="28575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959071" y="2967567"/>
              <a:ext cx="258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[ data(</a:t>
              </a:r>
              <a:r>
                <a:rPr lang="ko-KR" altLang="en-US" b="1" dirty="0" smtClean="0"/>
                <a:t>보행자</a:t>
              </a:r>
              <a:r>
                <a:rPr lang="en-US" altLang="ko-KR" b="1" dirty="0" smtClean="0"/>
                <a:t>,X,Y) ]</a:t>
              </a:r>
              <a:endParaRPr lang="ko-KR" altLang="en-US" b="1" dirty="0"/>
            </a:p>
          </p:txBody>
        </p:sp>
      </p:grpSp>
      <p:cxnSp>
        <p:nvCxnSpPr>
          <p:cNvPr id="53" name="직선 연결선 52"/>
          <p:cNvCxnSpPr/>
          <p:nvPr/>
        </p:nvCxnSpPr>
        <p:spPr>
          <a:xfrm flipH="1">
            <a:off x="4572000" y="3336899"/>
            <a:ext cx="3348568" cy="1980168"/>
          </a:xfrm>
          <a:prstGeom prst="line">
            <a:avLst/>
          </a:prstGeom>
          <a:ln w="28575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1" y="5669594"/>
            <a:ext cx="598487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908800" y="4682067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47" y="4668646"/>
            <a:ext cx="958320" cy="104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9" name="직선 연결선 58"/>
          <p:cNvCxnSpPr/>
          <p:nvPr/>
        </p:nvCxnSpPr>
        <p:spPr>
          <a:xfrm>
            <a:off x="3983567" y="1477433"/>
            <a:ext cx="999066" cy="524934"/>
          </a:xfrm>
          <a:prstGeom prst="line">
            <a:avLst/>
          </a:prstGeom>
          <a:ln w="28575">
            <a:solidFill>
              <a:srgbClr val="33CC3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7175" idx="1"/>
          </p:cNvCxnSpPr>
          <p:nvPr/>
        </p:nvCxnSpPr>
        <p:spPr>
          <a:xfrm>
            <a:off x="3983567" y="1477433"/>
            <a:ext cx="2785004" cy="15754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0" name="그룹 7179"/>
          <p:cNvGrpSpPr/>
          <p:nvPr/>
        </p:nvGrpSpPr>
        <p:grpSpPr>
          <a:xfrm>
            <a:off x="4572000" y="2075697"/>
            <a:ext cx="4994815" cy="1523660"/>
            <a:chOff x="4572000" y="2075697"/>
            <a:chExt cx="4994815" cy="1523660"/>
          </a:xfrm>
        </p:grpSpPr>
        <p:cxnSp>
          <p:nvCxnSpPr>
            <p:cNvPr id="7169" name="직선 연결선 7168"/>
            <p:cNvCxnSpPr/>
            <p:nvPr/>
          </p:nvCxnSpPr>
          <p:spPr>
            <a:xfrm flipH="1">
              <a:off x="4572000" y="2075697"/>
              <a:ext cx="2387071" cy="997703"/>
            </a:xfrm>
            <a:prstGeom prst="line">
              <a:avLst/>
            </a:prstGeom>
            <a:ln w="28575">
              <a:solidFill>
                <a:srgbClr val="0000FF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984481" y="3230025"/>
              <a:ext cx="2582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[ data(</a:t>
              </a:r>
              <a:r>
                <a:rPr lang="ko-KR" altLang="en-US" b="1" dirty="0" smtClean="0"/>
                <a:t>자전</a:t>
              </a:r>
              <a:r>
                <a:rPr lang="ko-KR" altLang="en-US" b="1" dirty="0"/>
                <a:t>거</a:t>
              </a:r>
              <a:r>
                <a:rPr lang="en-US" altLang="ko-KR" b="1" dirty="0" smtClean="0"/>
                <a:t>,X,Y) ]</a:t>
              </a:r>
              <a:endParaRPr lang="ko-KR" altLang="en-US" b="1" dirty="0"/>
            </a:p>
          </p:txBody>
        </p:sp>
      </p:grpSp>
      <p:pic>
        <p:nvPicPr>
          <p:cNvPr id="7182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11" y="2254666"/>
            <a:ext cx="1012409" cy="101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4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0.0934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0.00122 -0.1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4 -2.22222E-6 L 0.3184 -0.00347 " pathEditMode="relative" rAng="0" ptsTypes="AA">
                                      <p:cBhvr>
                                        <p:cTn id="44" dur="275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-1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-0.1125 L -0.00017 -0.2020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44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20209 L -0.00451 -0.3958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969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09288 0.000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5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288 0.00046 L -0.32204 0.000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58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39584 L -0.00503 -0.475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-0.4757 L -0.01024 -0.7701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 dirty="0">
                <a:ea typeface="맑은 고딕"/>
              </a:rPr>
              <a:t>프로젝트 </a:t>
            </a:r>
            <a:r>
              <a:rPr lang="ko-KR" altLang="en-US" dirty="0" smtClean="0">
                <a:ea typeface="맑은 고딕"/>
              </a:rPr>
              <a:t>결과 예시</a:t>
            </a:r>
            <a:r>
              <a:rPr lang="ko-KR" altLang="en-US" dirty="0" smtClean="0">
                <a:ea typeface="맑은 고딕"/>
              </a:rPr>
              <a:t> 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smtClean="0"/>
              <a:t>예상 구현 시나리오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31</a:t>
            </a:fld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147" y="1791803"/>
            <a:ext cx="749653" cy="49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543301"/>
            <a:ext cx="446118" cy="59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4" name="그룹 43"/>
          <p:cNvGrpSpPr/>
          <p:nvPr/>
        </p:nvGrpSpPr>
        <p:grpSpPr>
          <a:xfrm>
            <a:off x="2266634" y="612667"/>
            <a:ext cx="6762937" cy="5536904"/>
            <a:chOff x="2266634" y="612667"/>
            <a:chExt cx="6762937" cy="5536904"/>
          </a:xfrm>
        </p:grpSpPr>
        <p:grpSp>
          <p:nvGrpSpPr>
            <p:cNvPr id="27" name="그룹 26"/>
            <p:cNvGrpSpPr/>
            <p:nvPr/>
          </p:nvGrpSpPr>
          <p:grpSpPr>
            <a:xfrm>
              <a:off x="2266634" y="687560"/>
              <a:ext cx="4261166" cy="5462011"/>
              <a:chOff x="2266634" y="687560"/>
              <a:chExt cx="4261166" cy="5462011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2266634" y="700203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모서리가 둥근 직사각형 6"/>
              <p:cNvSpPr/>
              <p:nvPr/>
            </p:nvSpPr>
            <p:spPr>
              <a:xfrm>
                <a:off x="2266634" y="2366492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4816429" y="687560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887314" y="2366492"/>
                <a:ext cx="1640486" cy="11042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2266634" y="4268731"/>
                <a:ext cx="1640486" cy="18435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4887314" y="4305973"/>
                <a:ext cx="1640486" cy="18435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614" y="2882490"/>
                <a:ext cx="723688" cy="607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7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8500" y="1181399"/>
                <a:ext cx="711993" cy="6794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3" name="그룹 42"/>
            <p:cNvGrpSpPr/>
            <p:nvPr/>
          </p:nvGrpSpPr>
          <p:grpSpPr>
            <a:xfrm>
              <a:off x="6812114" y="612667"/>
              <a:ext cx="2217457" cy="1463030"/>
              <a:chOff x="6812114" y="612667"/>
              <a:chExt cx="2217457" cy="1463030"/>
            </a:xfrm>
          </p:grpSpPr>
          <p:pic>
            <p:nvPicPr>
              <p:cNvPr id="7175" name="Picture 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2114" y="612667"/>
                <a:ext cx="2217457" cy="14630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7251371" y="1181399"/>
                <a:ext cx="1447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 smtClean="0"/>
                  <a:t>Server</a:t>
                </a:r>
                <a:endParaRPr lang="ko-KR" altLang="en-US" sz="2800" b="1" dirty="0"/>
              </a:p>
            </p:txBody>
          </p:sp>
        </p:grp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711" y="5669594"/>
            <a:ext cx="598487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6908800" y="4682067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173" y="4231059"/>
            <a:ext cx="958320" cy="104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11" y="2254666"/>
            <a:ext cx="1012409" cy="1012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2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00243 -0.17222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8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22222E-6 L 0.79097 0.0094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49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243 -0.17222 L 0.00556 -0.469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4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3.7037E-6 L -0.78003 0.008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10" y="4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556 -0.46921 L 0.01267 -0.91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 dirty="0"/>
              <a:t>프로젝트 성과물의 사업화 및 활용 방안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운전자 모니터에 위험요소의 위치 및 예상경로 보여준다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32</a:t>
            </a:fld>
            <a:endParaRPr lang="ko-KR" altLang="en-US"/>
          </a:p>
        </p:txBody>
      </p:sp>
      <p:pic>
        <p:nvPicPr>
          <p:cNvPr id="6" name="그림 6" descr="건물, 자동차, 트럭, 여자이(가) 표시된 사진&#10;&#10;자동 생성된 설명">
            <a:extLst>
              <a:ext uri="{FF2B5EF4-FFF2-40B4-BE49-F238E27FC236}">
                <a16:creationId xmlns:a16="http://schemas.microsoft.com/office/drawing/2014/main" xmlns="" id="{144C2782-2814-4166-A311-21963695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6" y="1526995"/>
            <a:ext cx="4137908" cy="5113292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122" y="1622198"/>
            <a:ext cx="4220257" cy="2819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95300" y="1034552"/>
            <a:ext cx="83384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/>
              <a:t>차량용 디스플레이 </a:t>
            </a:r>
            <a:r>
              <a:rPr lang="en-US" altLang="ko-KR" sz="2600" b="1" dirty="0" err="1" smtClean="0"/>
              <a:t>ver</a:t>
            </a:r>
            <a:r>
              <a:rPr lang="en-US" altLang="ko-KR" sz="2600" b="1" dirty="0" smtClean="0"/>
              <a:t>                    </a:t>
            </a:r>
            <a:r>
              <a:rPr lang="ko-KR" altLang="en-US" sz="2600" b="1" dirty="0" smtClean="0"/>
              <a:t> </a:t>
            </a:r>
            <a:r>
              <a:rPr lang="en-US" altLang="ko-KR" sz="2600" b="1" dirty="0" smtClean="0"/>
              <a:t>HUD </a:t>
            </a:r>
            <a:r>
              <a:rPr lang="en-US" altLang="ko-KR" sz="2600" b="1" dirty="0" err="1" smtClean="0"/>
              <a:t>ver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7696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프로젝트 성과물의 사업화 및 활용 방안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긴급 차량 추돌사고 방지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33</a:t>
            </a:fld>
            <a:endParaRPr lang="ko-KR" altLang="en-US"/>
          </a:p>
        </p:txBody>
      </p:sp>
      <p:pic>
        <p:nvPicPr>
          <p:cNvPr id="6" name="그림 6" descr="도로, 실외, 건물, 거리이(가) 표시된 사진&#10;&#10;자동 생성된 설명">
            <a:extLst>
              <a:ext uri="{FF2B5EF4-FFF2-40B4-BE49-F238E27FC236}">
                <a16:creationId xmlns:a16="http://schemas.microsoft.com/office/drawing/2014/main" xmlns="" id="{710E72E5-E35D-4B2D-88A6-6C1D3C0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06" y="1485335"/>
            <a:ext cx="7445541" cy="406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프로젝트 성과물의 사업화 및 활용 방안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-KR" altLang="en-US" dirty="0" smtClean="0"/>
              <a:t>확장된 </a:t>
            </a:r>
            <a:r>
              <a:rPr lang="en-US" altLang="ko-KR" dirty="0" smtClean="0"/>
              <a:t>AEB (Extended Autonomous Emergency Braking)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34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8" y="2025649"/>
            <a:ext cx="4189175" cy="335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1" y="1845804"/>
            <a:ext cx="4152900" cy="408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5995" y="1316006"/>
            <a:ext cx="2463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b="1" dirty="0" smtClean="0"/>
              <a:t>기존의 </a:t>
            </a:r>
            <a:r>
              <a:rPr lang="en-US" altLang="ko-KR" sz="3300" b="1" dirty="0" smtClean="0"/>
              <a:t>AEB</a:t>
            </a:r>
            <a:endParaRPr lang="ko-KR" altLang="en-US" sz="33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38751" y="1241886"/>
            <a:ext cx="34543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b="1" dirty="0" smtClean="0"/>
              <a:t>Extended</a:t>
            </a:r>
            <a:r>
              <a:rPr lang="ko-KR" altLang="en-US" sz="3300" b="1" dirty="0" smtClean="0"/>
              <a:t> </a:t>
            </a:r>
            <a:r>
              <a:rPr lang="en-US" altLang="ko-KR" sz="3300" b="1" dirty="0" smtClean="0"/>
              <a:t>AEB</a:t>
            </a:r>
            <a:endParaRPr lang="ko-KR" altLang="en-US" sz="33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11850" y="4603750"/>
            <a:ext cx="2927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 smtClean="0">
                <a:solidFill>
                  <a:srgbClr val="FF0000"/>
                </a:solidFill>
              </a:rPr>
              <a:t>FULL AUTO BRAKE</a:t>
            </a:r>
            <a:endParaRPr lang="ko-KR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0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프로젝트 성과물의 사업화 및 활용 방안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xmlns="" id="{DF907FA6-7AF6-48C4-890F-ABC78E9374C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ko-KR" altLang="en-US" dirty="0" smtClean="0"/>
              <a:t>어린이 보호구역 어린아이들 검출 성능 향상 및 </a:t>
            </a:r>
            <a:r>
              <a:rPr lang="ko-KR" altLang="en-US" dirty="0" smtClean="0"/>
              <a:t>사고 예방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35</a:t>
            </a:fld>
            <a:endParaRPr lang="ko-KR" altLang="en-US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1800225"/>
            <a:ext cx="793300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200150"/>
            <a:ext cx="2290763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275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FA86840-E045-4105-86BF-931833F496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altLang="ko-KR" dirty="0" smtClean="0">
                <a:ea typeface="맑은 고딕"/>
              </a:rPr>
              <a:t>Q&amp;A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1C6EABF-E531-4731-9560-CFDD24A3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36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035628" y="2558143"/>
            <a:ext cx="6112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b="1" dirty="0" smtClean="0"/>
              <a:t>Q &amp; A</a:t>
            </a:r>
            <a:endParaRPr lang="ko-KR" alt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7810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26"/>
          <p:cNvGrpSpPr/>
          <p:nvPr/>
        </p:nvGrpSpPr>
        <p:grpSpPr>
          <a:xfrm>
            <a:off x="0" y="692696"/>
            <a:ext cx="5400600" cy="6165304"/>
            <a:chOff x="1" y="260648"/>
            <a:chExt cx="6228182" cy="660439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" y="836712"/>
              <a:ext cx="5546802" cy="6021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3484" y="260648"/>
              <a:ext cx="55476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 rot="5400000">
              <a:off x="2640670" y="3277532"/>
              <a:ext cx="6022800" cy="1152227"/>
            </a:xfrm>
            <a:prstGeom prst="rect">
              <a:avLst/>
            </a:prstGeom>
            <a:gradFill>
              <a:gsLst>
                <a:gs pos="61000">
                  <a:schemeClr val="bg1"/>
                </a:gs>
                <a:gs pos="76000">
                  <a:schemeClr val="bg1">
                    <a:alpha val="48000"/>
                  </a:schemeClr>
                </a:gs>
                <a:gs pos="84000">
                  <a:schemeClr val="bg1">
                    <a:alpha val="1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924772" y="2564906"/>
            <a:ext cx="567156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ko-KR" altLang="en-US" sz="6000" b="1" spc="5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감 사 합 </a:t>
            </a:r>
            <a:r>
              <a:rPr lang="ko-KR" altLang="en-US" sz="6000" b="1" spc="50" err="1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니</a:t>
            </a:r>
            <a:r>
              <a:rPr lang="ko-KR" altLang="en-US" sz="6000" b="1" spc="5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다</a:t>
            </a:r>
            <a:r>
              <a:rPr lang="en-US" altLang="ko-KR" sz="6000" b="1" spc="50">
                <a:ln w="11430"/>
                <a:solidFill>
                  <a:schemeClr val="accent3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endParaRPr lang="ko-KR" altLang="en-US" sz="6000" b="1" spc="50">
              <a:ln w="11430"/>
              <a:solidFill>
                <a:schemeClr val="accent3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532440" y="6492875"/>
            <a:ext cx="581996" cy="365125"/>
          </a:xfrm>
          <a:prstGeom prst="rect">
            <a:avLst/>
          </a:prstGeom>
        </p:spPr>
        <p:txBody>
          <a:bodyPr/>
          <a:lstStyle/>
          <a:p>
            <a:pPr algn="r"/>
            <a:fld id="{A8EA3EFF-6FCA-43AB-8E80-ACAF71A0E02C}" type="slidenum">
              <a:rPr lang="ko-KR" altLang="en-US" dirty="0" smtClean="0"/>
              <a:pPr algn="r"/>
              <a:t>37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3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sz="5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+mn-lt"/>
                <a:cs typeface="+mn-lt"/>
              </a:rPr>
              <a:t>프로젝트 개요</a:t>
            </a:r>
            <a:endParaRPr lang="ko-KR" sz="5400">
              <a:ea typeface="+mn-lt"/>
              <a:cs typeface="+mn-lt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979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EEB99B-D343-4153-B2B7-FB0F6316EF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>
                <a:ea typeface="+mj-lt"/>
                <a:cs typeface="+mj-lt"/>
              </a:rPr>
              <a:t>프로젝트 개요</a:t>
            </a:r>
            <a:endParaRPr 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3F89FB6-F343-4E15-98CF-5F70ED12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4</a:t>
            </a:fld>
            <a:endParaRPr lang="ko-KR" altLang="en-US"/>
          </a:p>
        </p:txBody>
      </p:sp>
      <p:pic>
        <p:nvPicPr>
          <p:cNvPr id="6" name="그림 6" descr="건물, 실외, 도로, 거리이(가) 표시된 사진&#10;&#10;자동 생성된 설명">
            <a:extLst>
              <a:ext uri="{FF2B5EF4-FFF2-40B4-BE49-F238E27FC236}">
                <a16:creationId xmlns:a16="http://schemas.microsoft.com/office/drawing/2014/main" xmlns="" id="{569F6065-FE55-4F57-B04E-B7F7B6EBDA9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58511" y="1604303"/>
            <a:ext cx="4266197" cy="2820905"/>
          </a:xfr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80EDCE2F-91A0-4AF8-A445-7F1319B9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69" y="1633076"/>
            <a:ext cx="4066673" cy="2826709"/>
          </a:xfrm>
          <a:prstGeom prst="rect">
            <a:avLst/>
          </a:prstGeom>
        </p:spPr>
      </p:pic>
      <p:pic>
        <p:nvPicPr>
          <p:cNvPr id="9" name="그림 9" descr="표지판, 남자이(가) 표시된 사진&#10;&#10;자동 생성된 설명">
            <a:extLst>
              <a:ext uri="{FF2B5EF4-FFF2-40B4-BE49-F238E27FC236}">
                <a16:creationId xmlns:a16="http://schemas.microsoft.com/office/drawing/2014/main" xmlns="" id="{7E2BD884-4A2A-4EE5-9518-74799061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76" y="4506472"/>
            <a:ext cx="3344778" cy="206146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47" y="579792"/>
            <a:ext cx="6824663" cy="9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5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7EA86-E2D2-4B13-867A-29BD7CB02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15006D4-157D-45B2-AD28-55643D713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B4334AB-79CE-4F84-8226-A5C8E0B9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5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396BFA2D-5988-4F3A-B20A-BE6CE1883A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b="1">
              <a:ea typeface="+mn-lt"/>
              <a:cs typeface="+mn-lt"/>
            </a:endParaRPr>
          </a:p>
          <a:p>
            <a:pPr marL="0" indent="0">
              <a:buNone/>
            </a:pPr>
            <a:endParaRPr lang="ko" altLang="en-US" sz="5400" b="1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" altLang="en-US" sz="5400" b="1">
                <a:ea typeface="+mn-lt"/>
                <a:cs typeface="+mn-lt"/>
              </a:rPr>
              <a:t>프로젝트 목표 및 내용</a:t>
            </a: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72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" altLang="en-US">
                <a:ea typeface="+mj-lt"/>
                <a:cs typeface="+mj-lt"/>
              </a:rPr>
              <a:t>프로젝트 소개</a:t>
            </a:r>
            <a:endParaRPr lang="en-US" altLang="ko">
              <a:ea typeface="+mj-lt"/>
              <a:cs typeface="+mj-lt"/>
            </a:endParaRPr>
          </a:p>
          <a:p>
            <a:endParaRPr lang="ko-KR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6</a:t>
            </a:fld>
            <a:endParaRPr lang="ko-KR" altLang="en-US"/>
          </a:p>
        </p:txBody>
      </p:sp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787357EF-3EEA-465B-9340-0965C005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84" y="974558"/>
            <a:ext cx="5640805" cy="56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48FB776-7A68-4E7D-A5FF-BAF9EB93E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98" y="0"/>
            <a:ext cx="6092220" cy="53392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ko" altLang="en-US">
                <a:ea typeface="+mj-lt"/>
                <a:cs typeface="+mj-lt"/>
              </a:rPr>
              <a:t>프로젝트 소개</a:t>
            </a:r>
            <a:endParaRPr lang="en-US" altLang="ko-KR"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E44248B-9A39-4C9A-BDC5-07B6EE0DF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89" y="574581"/>
            <a:ext cx="6382983" cy="377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기존 사고 예방기술(AEB)과 차이점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F7CF021-DD9F-42FE-BBD4-E640E54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7</a:t>
            </a:fld>
            <a:endParaRPr lang="ko-KR" altLang="en-US"/>
          </a:p>
        </p:txBody>
      </p:sp>
      <p:pic>
        <p:nvPicPr>
          <p:cNvPr id="5" name="그림 5" descr="자동차, 레이싱, 테이블, 남자이(가) 표시된 사진&#10;&#10;자동 생성된 설명">
            <a:extLst>
              <a:ext uri="{FF2B5EF4-FFF2-40B4-BE49-F238E27FC236}">
                <a16:creationId xmlns:a16="http://schemas.microsoft.com/office/drawing/2014/main" xmlns="" id="{AFB009E3-6AAB-4FC6-901A-3110EDA0D07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28650" y="1526970"/>
            <a:ext cx="7886700" cy="4451444"/>
          </a:xfrm>
        </p:spPr>
      </p:pic>
    </p:spTree>
    <p:extLst>
      <p:ext uri="{BB962C8B-B14F-4D97-AF65-F5344CB8AC3E}">
        <p14:creationId xmlns:p14="http://schemas.microsoft.com/office/powerpoint/2010/main" val="26017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xmlns="" id="{F8C30F77-28F2-45C7-BEDD-AFBEB37E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800254"/>
            <a:ext cx="8369968" cy="5472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b="1" dirty="0">
                <a:ea typeface="맑은 고딕"/>
              </a:rPr>
              <a:t>1단계</a:t>
            </a:r>
            <a:endParaRPr lang="ko-KR" altLang="en-US" b="1" dirty="0">
              <a:ea typeface="맑은 고딕" panose="020B0503020000020004" pitchFamily="34" charset="-127"/>
            </a:endParaRPr>
          </a:p>
          <a:p>
            <a:pPr lvl="1"/>
            <a:r>
              <a:rPr lang="ko-KR" sz="1400" b="1" dirty="0">
                <a:latin typeface="Malgun Gothic"/>
                <a:ea typeface="Malgun Gothic"/>
              </a:rPr>
              <a:t>개발환경 설정 </a:t>
            </a:r>
            <a:endParaRPr lang="en-US" altLang="ko-KR" sz="1400" dirty="0">
              <a:ea typeface="+mn-lt"/>
              <a:cs typeface="+mn-lt"/>
            </a:endParaRPr>
          </a:p>
          <a:p>
            <a:pPr lvl="1"/>
            <a:r>
              <a:rPr lang="ko-KR" sz="1400" b="1" dirty="0">
                <a:latin typeface="Malgun Gothic"/>
                <a:ea typeface="Malgun Gothic"/>
              </a:rPr>
              <a:t>카메라 연결 및 설정</a:t>
            </a:r>
            <a:endParaRPr lang="en-US" altLang="ko-KR" sz="1400" dirty="0">
              <a:ea typeface="+mn-lt"/>
              <a:cs typeface="+mn-lt"/>
            </a:endParaRPr>
          </a:p>
          <a:p>
            <a:pPr lvl="1"/>
            <a:r>
              <a:rPr lang="ko-KR" sz="1400" b="1" dirty="0">
                <a:latin typeface="Malgun Gothic"/>
                <a:ea typeface="Malgun Gothic"/>
              </a:rPr>
              <a:t>Object detection</a:t>
            </a:r>
            <a:endParaRPr lang="ko-KR" sz="1400" dirty="0">
              <a:ea typeface="+mn-lt"/>
              <a:cs typeface="+mn-lt"/>
            </a:endParaRPr>
          </a:p>
          <a:p>
            <a:pPr lvl="1"/>
            <a:r>
              <a:rPr lang="ko-KR" sz="1400" b="1" dirty="0">
                <a:latin typeface="Malgun Gothic"/>
                <a:ea typeface="Malgun Gothic"/>
              </a:rPr>
              <a:t>CCTV가 검출한 Object의 상대</a:t>
            </a:r>
            <a:r>
              <a:rPr lang="ko-KR" altLang="en-US" sz="1400" b="1" dirty="0">
                <a:latin typeface="Malgun Gothic"/>
                <a:ea typeface="Malgun Gothic"/>
              </a:rPr>
              <a:t> </a:t>
            </a:r>
            <a:r>
              <a:rPr lang="ko-KR" sz="1400" b="1" dirty="0">
                <a:latin typeface="Malgun Gothic"/>
                <a:ea typeface="Malgun Gothic"/>
              </a:rPr>
              <a:t>좌표 계산</a:t>
            </a:r>
            <a:endParaRPr lang="en-US" altLang="ko-KR" sz="1400" dirty="0">
              <a:ea typeface="+mn-lt"/>
              <a:cs typeface="+mn-lt"/>
            </a:endParaRPr>
          </a:p>
          <a:p>
            <a:pPr lvl="1"/>
            <a:r>
              <a:rPr lang="ko-KR" sz="1400" b="1" dirty="0">
                <a:latin typeface="Malgun Gothic"/>
                <a:ea typeface="Malgun Gothic"/>
              </a:rPr>
              <a:t>Object tracking/Prediction</a:t>
            </a:r>
            <a:endParaRPr lang="en-US" altLang="ko-KR" sz="1400" dirty="0">
              <a:ea typeface="+mn-lt"/>
              <a:cs typeface="+mn-lt"/>
            </a:endParaRPr>
          </a:p>
          <a:p>
            <a:pPr marL="457200" lvl="1" indent="0">
              <a:buNone/>
            </a:pPr>
            <a:endParaRPr lang="ko-KR" sz="1400" b="1" dirty="0">
              <a:latin typeface="Malgun Gothic"/>
              <a:ea typeface="Malgun Gothic"/>
            </a:endParaRPr>
          </a:p>
          <a:p>
            <a:r>
              <a:rPr lang="ko-KR" altLang="en-US" b="1" dirty="0">
                <a:ea typeface="맑은 고딕"/>
              </a:rPr>
              <a:t>2단계</a:t>
            </a:r>
          </a:p>
          <a:p>
            <a:pPr lvl="1"/>
            <a:r>
              <a:rPr lang="ko-KR" altLang="en-US" sz="1400" b="1" dirty="0">
                <a:ea typeface="맑은 고딕"/>
              </a:rPr>
              <a:t>ROS </a:t>
            </a:r>
            <a:r>
              <a:rPr lang="ko-KR" altLang="en-US" sz="1400" b="1" dirty="0" smtClean="0">
                <a:ea typeface="맑은 고딕"/>
              </a:rPr>
              <a:t>환경설정 </a:t>
            </a:r>
            <a:r>
              <a:rPr lang="ko-KR" altLang="en-US" sz="1400" b="1" dirty="0">
                <a:ea typeface="맑은 고딕"/>
              </a:rPr>
              <a:t>및 통신구현  (CCTV와 User차량간)</a:t>
            </a:r>
            <a:endParaRPr lang="ko-KR" dirty="0">
              <a:ea typeface="맑은 고딕"/>
            </a:endParaRPr>
          </a:p>
          <a:p>
            <a:pPr lvl="1"/>
            <a:r>
              <a:rPr lang="ko-KR" altLang="en-US" sz="1400" b="1" dirty="0" err="1">
                <a:ea typeface="맑은 고딕"/>
              </a:rPr>
              <a:t>측위</a:t>
            </a:r>
            <a:r>
              <a:rPr lang="ko-KR" altLang="en-US" sz="1400" b="1" dirty="0">
                <a:ea typeface="맑은 고딕"/>
              </a:rPr>
              <a:t> 좌표 변환 (CCTV로부터 받아온 객체 상대좌표를 User차량 관점으로)</a:t>
            </a:r>
          </a:p>
          <a:p>
            <a:pPr lvl="1"/>
            <a:r>
              <a:rPr lang="ko-KR" altLang="en-US" sz="1400" b="1" dirty="0">
                <a:ea typeface="맑은 고딕"/>
              </a:rPr>
              <a:t>변환된 좌표 기반 Object Prediciton</a:t>
            </a:r>
          </a:p>
          <a:p>
            <a:pPr lvl="1"/>
            <a:r>
              <a:rPr lang="ko-KR" altLang="en-US" sz="1400" b="1" dirty="0">
                <a:ea typeface="맑은 고딕"/>
              </a:rPr>
              <a:t>Xycar 환경설정</a:t>
            </a:r>
          </a:p>
          <a:p>
            <a:pPr lvl="1"/>
            <a:r>
              <a:rPr lang="ko-KR" altLang="en-US" sz="1400" b="1" dirty="0">
                <a:ea typeface="맑은 고딕"/>
              </a:rPr>
              <a:t>User 차량이 받아온 data값에 따른 Xycar 동작 설정</a:t>
            </a:r>
          </a:p>
          <a:p>
            <a:pPr marL="457200" lvl="1" indent="0">
              <a:buNone/>
            </a:pPr>
            <a:endParaRPr lang="ko-KR" altLang="en-US" sz="1400" b="1" dirty="0">
              <a:ea typeface="맑은 고딕"/>
            </a:endParaRPr>
          </a:p>
          <a:p>
            <a:r>
              <a:rPr lang="ko-KR" altLang="en-US" b="1" dirty="0">
                <a:ea typeface="맑은 고딕"/>
              </a:rPr>
              <a:t>3단계</a:t>
            </a:r>
          </a:p>
          <a:p>
            <a:pPr lvl="1"/>
            <a:r>
              <a:rPr lang="ko-KR" altLang="en-US" sz="1400" b="1" dirty="0">
                <a:ea typeface="맑은 고딕"/>
              </a:rPr>
              <a:t>여러 CCTV에서 받아온 중복되는 Object에 대한 data제거</a:t>
            </a:r>
          </a:p>
          <a:p>
            <a:pPr lvl="1"/>
            <a:r>
              <a:rPr lang="ko-KR" altLang="en-US" sz="1400" b="1" dirty="0">
                <a:ea typeface="맑은 고딕"/>
              </a:rPr>
              <a:t>User차량의 좌표 검출 및 자세 측정</a:t>
            </a:r>
          </a:p>
          <a:p>
            <a:pPr lvl="1"/>
            <a:r>
              <a:rPr lang="ko-KR" altLang="en-US" sz="1400" b="1" dirty="0">
                <a:ea typeface="맑은 고딕"/>
              </a:rPr>
              <a:t>단안카메라를 통한 거리측정 알고리즘 수정 CCTV 가 검출한 object data 정확도 향상 </a:t>
            </a:r>
          </a:p>
          <a:p>
            <a:pPr marL="457200" lvl="1" indent="0">
              <a:buNone/>
            </a:pPr>
            <a:endParaRPr lang="ko-KR" altLang="en-US" sz="1400" b="1" dirty="0">
              <a:ea typeface="맑은 고딕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047623D9-EB77-4E4E-8337-05A5A76F4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ko-KR" altLang="en-US">
                <a:ea typeface="맑은 고딕"/>
              </a:rPr>
              <a:t>단계별 개발 내용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C0823C-E4A1-454B-BD33-D960C970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A8EA3EFF-6FCA-43AB-8E80-ACAF71A0E02C}" type="slidenum">
              <a:rPr lang="ko-KR" altLang="en-US" smtClean="0"/>
              <a:pPr algn="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9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rgbClr val="33CC33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465</Words>
  <Application>Microsoft Office PowerPoint</Application>
  <PresentationFormat>화면 슬라이드 쇼(4:3)</PresentationFormat>
  <Paragraphs>231</Paragraphs>
  <Slides>38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프로젝트 소개 </vt:lpstr>
      <vt:lpstr>프로젝트 소개</vt:lpstr>
      <vt:lpstr>단계별 개발 내용</vt:lpstr>
      <vt:lpstr>PowerPoint 프레젠테이션</vt:lpstr>
      <vt:lpstr>기술 및 시장 현황 </vt:lpstr>
      <vt:lpstr>기술 및 시장 현황 </vt:lpstr>
      <vt:lpstr>기술 및 시장 현황  </vt:lpstr>
      <vt:lpstr>기술 및 시장 현황  </vt:lpstr>
      <vt:lpstr>기술 및 시장 현황  </vt:lpstr>
      <vt:lpstr>기술 및 시장 현황  </vt:lpstr>
      <vt:lpstr>기술 및 시장 현황  </vt:lpstr>
      <vt:lpstr>기술 및 시장 현황  </vt:lpstr>
      <vt:lpstr>PowerPoint 프레젠테이션</vt:lpstr>
      <vt:lpstr>하드웨어 구성도</vt:lpstr>
      <vt:lpstr>하드웨어 구성도</vt:lpstr>
      <vt:lpstr>소프트웨어 구성도 </vt:lpstr>
      <vt:lpstr>PowerPoint 프레젠테이션</vt:lpstr>
      <vt:lpstr>단계별 개발 내용</vt:lpstr>
      <vt:lpstr>프로젝트 일정별 주요 산출물</vt:lpstr>
      <vt:lpstr>PowerPoint 프레젠테이션</vt:lpstr>
      <vt:lpstr>하드웨어</vt:lpstr>
      <vt:lpstr>하드웨어</vt:lpstr>
      <vt:lpstr>소프트웨어</vt:lpstr>
      <vt:lpstr>PowerPoint 프레젠테이션</vt:lpstr>
      <vt:lpstr>프로젝트 결과 예시 </vt:lpstr>
      <vt:lpstr>프로젝트 결과 예시 </vt:lpstr>
      <vt:lpstr>프로젝트 성과물의 사업화 및 활용 방안</vt:lpstr>
      <vt:lpstr>프로젝트 성과물의 사업화 및 활용 방안</vt:lpstr>
      <vt:lpstr>프로젝트 성과물의 사업화 및 활용 방안</vt:lpstr>
      <vt:lpstr>프로젝트 성과물의 사업화 및 활용 방안</vt:lpstr>
      <vt:lpstr>Q&amp;A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채일성</dc:creator>
  <cp:lastModifiedBy>백장현</cp:lastModifiedBy>
  <cp:revision>50</cp:revision>
  <dcterms:created xsi:type="dcterms:W3CDTF">2014-11-28T02:03:50Z</dcterms:created>
  <dcterms:modified xsi:type="dcterms:W3CDTF">2020-08-25T05:03:10Z</dcterms:modified>
</cp:coreProperties>
</file>